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y="5143500" cx="9144000"/>
  <p:notesSz cx="6858000" cy="9144000"/>
  <p:embeddedFontLst>
    <p:embeddedFont>
      <p:font typeface="Roboto"/>
      <p:regular r:id="rId35"/>
      <p:bold r:id="rId36"/>
      <p:italic r:id="rId37"/>
      <p:boldItalic r:id="rId38"/>
    </p:embeddedFont>
    <p:embeddedFont>
      <p:font typeface="Lobster"/>
      <p:regular r:id="rId39"/>
    </p:embeddedFont>
    <p:embeddedFont>
      <p:font typeface="Century Gothic"/>
      <p:regular r:id="rId40"/>
      <p:bold r:id="rId41"/>
      <p:italic r:id="rId42"/>
      <p:boldItalic r:id="rId43"/>
    </p:embeddedFont>
    <p:embeddedFont>
      <p:font typeface="Nunito Sans"/>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733E0E0-70A0-4510-8D8C-BFFCA3132C3F}">
  <a:tblStyle styleId="{D733E0E0-70A0-4510-8D8C-BFFCA3132C3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regular.fntdata"/><Relationship Id="rId20" Type="http://schemas.openxmlformats.org/officeDocument/2006/relationships/slide" Target="slides/slide13.xml"/><Relationship Id="rId42" Type="http://schemas.openxmlformats.org/officeDocument/2006/relationships/font" Target="fonts/CenturyGothic-italic.fntdata"/><Relationship Id="rId41" Type="http://schemas.openxmlformats.org/officeDocument/2006/relationships/font" Target="fonts/CenturyGothic-bold.fntdata"/><Relationship Id="rId22" Type="http://schemas.openxmlformats.org/officeDocument/2006/relationships/slide" Target="slides/slide15.xml"/><Relationship Id="rId44" Type="http://schemas.openxmlformats.org/officeDocument/2006/relationships/font" Target="fonts/NunitoSans-regular.fntdata"/><Relationship Id="rId21" Type="http://schemas.openxmlformats.org/officeDocument/2006/relationships/slide" Target="slides/slide14.xml"/><Relationship Id="rId43" Type="http://schemas.openxmlformats.org/officeDocument/2006/relationships/font" Target="fonts/CenturyGothic-boldItalic.fntdata"/><Relationship Id="rId24" Type="http://schemas.openxmlformats.org/officeDocument/2006/relationships/slide" Target="slides/slide17.xml"/><Relationship Id="rId46" Type="http://schemas.openxmlformats.org/officeDocument/2006/relationships/font" Target="fonts/NunitoSans-italic.fntdata"/><Relationship Id="rId23" Type="http://schemas.openxmlformats.org/officeDocument/2006/relationships/slide" Target="slides/slide16.xml"/><Relationship Id="rId45" Type="http://schemas.openxmlformats.org/officeDocument/2006/relationships/font" Target="fonts/Nunito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47" Type="http://schemas.openxmlformats.org/officeDocument/2006/relationships/font" Target="fonts/NunitoSans-boldItalic.fntdata"/><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font" Target="fonts/Roboto-regular.fntdata"/><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font" Target="fonts/Roboto-italic.fntdata"/><Relationship Id="rId14" Type="http://schemas.openxmlformats.org/officeDocument/2006/relationships/slide" Target="slides/slide7.xml"/><Relationship Id="rId36" Type="http://schemas.openxmlformats.org/officeDocument/2006/relationships/font" Target="fonts/Roboto-bold.fntdata"/><Relationship Id="rId17" Type="http://schemas.openxmlformats.org/officeDocument/2006/relationships/slide" Target="slides/slide10.xml"/><Relationship Id="rId39" Type="http://schemas.openxmlformats.org/officeDocument/2006/relationships/font" Target="fonts/Lobster-regular.fntdata"/><Relationship Id="rId16" Type="http://schemas.openxmlformats.org/officeDocument/2006/relationships/slide" Target="slides/slide9.xml"/><Relationship Id="rId38" Type="http://schemas.openxmlformats.org/officeDocument/2006/relationships/font" Target="fonts/Roboto-boldItalic.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231e351ad2_0_9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g2231e351ad2_0_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ddf7e6c6e5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ddf7e6c6e5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ddf7e6c6e5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ddf7e6c6e5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f9cb5f33a2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f9cb5f33a2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231e351ad2_0_10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231e351ad2_0_10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de54f35cc9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de54f35cc9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de54f35cc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de54f35cc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de54f35cc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de54f35cc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de54f35cc9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de54f35cc9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67f59c56342c265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67f59c56342c265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67f59c56342c2654_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67f59c56342c2654_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231e351ad2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231e351ad2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de54f35cc9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de54f35cc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67f59c56342c2654_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67f59c56342c2654_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f9cb5f33a2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f9cb5f33a2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67f59c56342c2654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67f59c56342c2654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67f59c56342c2654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67f59c56342c2654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de54f35cc9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de54f35cc9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67f59c56342c2654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67f59c56342c2654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231e351ad2_0_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231e351ad2_0_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231e351ad2_0_1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231e351ad2_0_1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231e351ad2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231e351ad2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231e351ad2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231e351ad2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231e351ad2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231e351ad2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231e351ad2_0_10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231e351ad2_0_1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266eb6411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266eb6411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f9cb5f33a2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9cb5f33a2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50" name="Shape 50"/>
        <p:cNvGrpSpPr/>
        <p:nvPr/>
      </p:nvGrpSpPr>
      <p:grpSpPr>
        <a:xfrm>
          <a:off x="0" y="0"/>
          <a:ext cx="0" cy="0"/>
          <a:chOff x="0" y="0"/>
          <a:chExt cx="0" cy="0"/>
        </a:xfrm>
      </p:grpSpPr>
      <p:sp>
        <p:nvSpPr>
          <p:cNvPr id="51" name="Google Shape;51;p13"/>
          <p:cNvSpPr txBox="1"/>
          <p:nvPr>
            <p:ph idx="1" type="body"/>
          </p:nvPr>
        </p:nvSpPr>
        <p:spPr>
          <a:xfrm>
            <a:off x="597375" y="1063525"/>
            <a:ext cx="3908700" cy="3786900"/>
          </a:xfrm>
          <a:prstGeom prst="rect">
            <a:avLst/>
          </a:prstGeom>
        </p:spPr>
        <p:txBody>
          <a:bodyPr anchorCtr="0" anchor="t" bIns="91425" lIns="91425" spcFirstLastPara="1" rIns="91425" wrap="square" tIns="91425">
            <a:norm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0"/>
              </a:spcBef>
              <a:spcAft>
                <a:spcPts val="0"/>
              </a:spcAft>
              <a:buSzPts val="1000"/>
              <a:buFont typeface="Nunito Light"/>
              <a:buChar char="○"/>
              <a:defRPr/>
            </a:lvl2pPr>
            <a:lvl3pPr indent="-292100" lvl="2" marL="1371600" rtl="0">
              <a:spcBef>
                <a:spcPts val="0"/>
              </a:spcBef>
              <a:spcAft>
                <a:spcPts val="0"/>
              </a:spcAft>
              <a:buSzPts val="1000"/>
              <a:buFont typeface="Nunito Light"/>
              <a:buChar char="■"/>
              <a:defRPr/>
            </a:lvl3pPr>
            <a:lvl4pPr indent="-292100" lvl="3" marL="1828800" rtl="0">
              <a:spcBef>
                <a:spcPts val="0"/>
              </a:spcBef>
              <a:spcAft>
                <a:spcPts val="0"/>
              </a:spcAft>
              <a:buSzPts val="1000"/>
              <a:buFont typeface="Nunito Light"/>
              <a:buChar char="●"/>
              <a:defRPr/>
            </a:lvl4pPr>
            <a:lvl5pPr indent="-292100" lvl="4" marL="2286000" rtl="0">
              <a:spcBef>
                <a:spcPts val="0"/>
              </a:spcBef>
              <a:spcAft>
                <a:spcPts val="0"/>
              </a:spcAft>
              <a:buSzPts val="1000"/>
              <a:buFont typeface="Nunito Light"/>
              <a:buChar char="○"/>
              <a:defRPr/>
            </a:lvl5pPr>
            <a:lvl6pPr indent="-292100" lvl="5" marL="2743200" rtl="0">
              <a:spcBef>
                <a:spcPts val="0"/>
              </a:spcBef>
              <a:spcAft>
                <a:spcPts val="0"/>
              </a:spcAft>
              <a:buSzPts val="1000"/>
              <a:buFont typeface="Nunito Light"/>
              <a:buChar char="■"/>
              <a:defRPr/>
            </a:lvl6pPr>
            <a:lvl7pPr indent="-292100" lvl="6" marL="3200400" rtl="0">
              <a:spcBef>
                <a:spcPts val="0"/>
              </a:spcBef>
              <a:spcAft>
                <a:spcPts val="0"/>
              </a:spcAft>
              <a:buSzPts val="1000"/>
              <a:buFont typeface="Nunito Light"/>
              <a:buChar char="●"/>
              <a:defRPr/>
            </a:lvl7pPr>
            <a:lvl8pPr indent="-292100" lvl="7" marL="3657600" rtl="0">
              <a:spcBef>
                <a:spcPts val="0"/>
              </a:spcBef>
              <a:spcAft>
                <a:spcPts val="0"/>
              </a:spcAft>
              <a:buSzPts val="1000"/>
              <a:buFont typeface="Nunito Light"/>
              <a:buChar char="○"/>
              <a:defRPr/>
            </a:lvl8pPr>
            <a:lvl9pPr indent="-292100" lvl="8" marL="4114800" rtl="0">
              <a:spcBef>
                <a:spcPts val="0"/>
              </a:spcBef>
              <a:spcAft>
                <a:spcPts val="0"/>
              </a:spcAft>
              <a:buSzPts val="1000"/>
              <a:buFont typeface="Nunito Light"/>
              <a:buChar char="■"/>
              <a:defRPr/>
            </a:lvl9pPr>
          </a:lstStyle>
          <a:p/>
        </p:txBody>
      </p:sp>
      <p:sp>
        <p:nvSpPr>
          <p:cNvPr id="52" name="Google Shape;52;p13"/>
          <p:cNvSpPr txBox="1"/>
          <p:nvPr>
            <p:ph type="ctrTitle"/>
          </p:nvPr>
        </p:nvSpPr>
        <p:spPr>
          <a:xfrm>
            <a:off x="618825" y="411675"/>
            <a:ext cx="4727700" cy="5778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53" name="Google Shape;53;p13"/>
          <p:cNvSpPr txBox="1"/>
          <p:nvPr>
            <p:ph idx="2" type="body"/>
          </p:nvPr>
        </p:nvSpPr>
        <p:spPr>
          <a:xfrm>
            <a:off x="4690125" y="1063525"/>
            <a:ext cx="3908700" cy="3786900"/>
          </a:xfrm>
          <a:prstGeom prst="rect">
            <a:avLst/>
          </a:prstGeom>
        </p:spPr>
        <p:txBody>
          <a:bodyPr anchorCtr="0" anchor="t" bIns="91425" lIns="91425" spcFirstLastPara="1" rIns="91425" wrap="square" tIns="91425">
            <a:norm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0"/>
              </a:spcBef>
              <a:spcAft>
                <a:spcPts val="0"/>
              </a:spcAft>
              <a:buClr>
                <a:srgbClr val="FFC800"/>
              </a:buClr>
              <a:buSzPts val="1000"/>
              <a:buFont typeface="Nunito Light"/>
              <a:buChar char="○"/>
              <a:defRPr/>
            </a:lvl2pPr>
            <a:lvl3pPr indent="-292100" lvl="2" marL="1371600" rtl="0">
              <a:spcBef>
                <a:spcPts val="0"/>
              </a:spcBef>
              <a:spcAft>
                <a:spcPts val="0"/>
              </a:spcAft>
              <a:buClr>
                <a:srgbClr val="FFC800"/>
              </a:buClr>
              <a:buSzPts val="1000"/>
              <a:buFont typeface="Nunito Light"/>
              <a:buChar char="■"/>
              <a:defRPr/>
            </a:lvl3pPr>
            <a:lvl4pPr indent="-292100" lvl="3" marL="1828800" rtl="0">
              <a:spcBef>
                <a:spcPts val="0"/>
              </a:spcBef>
              <a:spcAft>
                <a:spcPts val="0"/>
              </a:spcAft>
              <a:buClr>
                <a:srgbClr val="FFC800"/>
              </a:buClr>
              <a:buSzPts val="1000"/>
              <a:buFont typeface="Nunito Light"/>
              <a:buChar char="●"/>
              <a:defRPr/>
            </a:lvl4pPr>
            <a:lvl5pPr indent="-292100" lvl="4" marL="2286000" rtl="0">
              <a:spcBef>
                <a:spcPts val="0"/>
              </a:spcBef>
              <a:spcAft>
                <a:spcPts val="0"/>
              </a:spcAft>
              <a:buClr>
                <a:srgbClr val="434343"/>
              </a:buClr>
              <a:buSzPts val="1000"/>
              <a:buFont typeface="Nunito Light"/>
              <a:buChar char="○"/>
              <a:defRPr/>
            </a:lvl5pPr>
            <a:lvl6pPr indent="-292100" lvl="5" marL="2743200" rtl="0">
              <a:spcBef>
                <a:spcPts val="0"/>
              </a:spcBef>
              <a:spcAft>
                <a:spcPts val="0"/>
              </a:spcAft>
              <a:buClr>
                <a:srgbClr val="434343"/>
              </a:buClr>
              <a:buSzPts val="1000"/>
              <a:buFont typeface="Nunito Light"/>
              <a:buChar char="■"/>
              <a:defRPr/>
            </a:lvl6pPr>
            <a:lvl7pPr indent="-292100" lvl="6" marL="3200400" rtl="0">
              <a:spcBef>
                <a:spcPts val="0"/>
              </a:spcBef>
              <a:spcAft>
                <a:spcPts val="0"/>
              </a:spcAft>
              <a:buClr>
                <a:srgbClr val="434343"/>
              </a:buClr>
              <a:buSzPts val="1000"/>
              <a:buFont typeface="Nunito Light"/>
              <a:buChar char="●"/>
              <a:defRPr/>
            </a:lvl7pPr>
            <a:lvl8pPr indent="-292100" lvl="7" marL="3657600" rtl="0">
              <a:spcBef>
                <a:spcPts val="0"/>
              </a:spcBef>
              <a:spcAft>
                <a:spcPts val="0"/>
              </a:spcAft>
              <a:buClr>
                <a:srgbClr val="434343"/>
              </a:buClr>
              <a:buSzPts val="1000"/>
              <a:buFont typeface="Nunito Light"/>
              <a:buChar char="○"/>
              <a:defRPr/>
            </a:lvl8pPr>
            <a:lvl9pPr indent="-292100" lvl="8" marL="4114800" rtl="0">
              <a:spcBef>
                <a:spcPts val="0"/>
              </a:spcBef>
              <a:spcAft>
                <a:spcPts val="0"/>
              </a:spcAft>
              <a:buClr>
                <a:srgbClr val="434343"/>
              </a:buClr>
              <a:buSzPts val="1000"/>
              <a:buFont typeface="Nunito Light"/>
              <a:buChar char="■"/>
              <a:defRPr/>
            </a:lvl9pPr>
          </a:lstStyle>
          <a:p/>
        </p:txBody>
      </p:sp>
      <p:sp>
        <p:nvSpPr>
          <p:cNvPr id="54" name="Google Shape;54;p13"/>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66" name="Shape 66"/>
        <p:cNvGrpSpPr/>
        <p:nvPr/>
      </p:nvGrpSpPr>
      <p:grpSpPr>
        <a:xfrm>
          <a:off x="0" y="0"/>
          <a:ext cx="0" cy="0"/>
          <a:chOff x="0" y="0"/>
          <a:chExt cx="0" cy="0"/>
        </a:xfrm>
      </p:grpSpPr>
      <p:sp>
        <p:nvSpPr>
          <p:cNvPr id="67" name="Google Shape;67;p14"/>
          <p:cNvSpPr txBox="1"/>
          <p:nvPr>
            <p:ph type="ctrTitle"/>
          </p:nvPr>
        </p:nvSpPr>
        <p:spPr>
          <a:xfrm>
            <a:off x="618825" y="411675"/>
            <a:ext cx="4727700" cy="5778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68" name="Google Shape;68;p14"/>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solidFill>
          <a:schemeClr val="dk2"/>
        </a:solidFill>
      </p:bgPr>
    </p:bg>
    <p:spTree>
      <p:nvGrpSpPr>
        <p:cNvPr id="83" name="Shape 83"/>
        <p:cNvGrpSpPr/>
        <p:nvPr/>
      </p:nvGrpSpPr>
      <p:grpSpPr>
        <a:xfrm>
          <a:off x="0" y="0"/>
          <a:ext cx="0" cy="0"/>
          <a:chOff x="0" y="0"/>
          <a:chExt cx="0" cy="0"/>
        </a:xfrm>
      </p:grpSpPr>
      <p:sp>
        <p:nvSpPr>
          <p:cNvPr id="84" name="Google Shape;84;p16"/>
          <p:cNvSpPr/>
          <p:nvPr/>
        </p:nvSpPr>
        <p:spPr>
          <a:xfrm>
            <a:off x="0" y="4218710"/>
            <a:ext cx="9144000" cy="9249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85" name="Google Shape;85;p16"/>
          <p:cNvSpPr txBox="1"/>
          <p:nvPr>
            <p:ph type="ctrTitle"/>
          </p:nvPr>
        </p:nvSpPr>
        <p:spPr>
          <a:xfrm>
            <a:off x="317809" y="1154296"/>
            <a:ext cx="8452200" cy="692100"/>
          </a:xfrm>
          <a:prstGeom prst="rect">
            <a:avLst/>
          </a:prstGeom>
          <a:noFill/>
          <a:ln>
            <a:noFill/>
          </a:ln>
        </p:spPr>
        <p:txBody>
          <a:bodyPr anchorCtr="0" anchor="b" bIns="34275" lIns="68575" spcFirstLastPara="1" rIns="68575" wrap="square" tIns="34275">
            <a:sp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86" name="Google Shape;86;p16"/>
          <p:cNvSpPr txBox="1"/>
          <p:nvPr>
            <p:ph idx="1" type="subTitle"/>
          </p:nvPr>
        </p:nvSpPr>
        <p:spPr>
          <a:xfrm>
            <a:off x="394000" y="1887525"/>
            <a:ext cx="8452200" cy="393900"/>
          </a:xfrm>
          <a:prstGeom prst="rect">
            <a:avLst/>
          </a:prstGeom>
          <a:noFill/>
          <a:ln>
            <a:noFill/>
          </a:ln>
        </p:spPr>
        <p:txBody>
          <a:bodyPr anchorCtr="0" anchor="t" bIns="0" lIns="0" spcFirstLastPara="1" rIns="0" wrap="square" tIns="0">
            <a:spAutoFit/>
          </a:bodyPr>
          <a:lstStyle>
            <a:lvl1pPr lvl="0" marR="0" rtl="0" algn="l">
              <a:lnSpc>
                <a:spcPct val="90000"/>
              </a:lnSpc>
              <a:spcBef>
                <a:spcPts val="800"/>
              </a:spcBef>
              <a:spcAft>
                <a:spcPts val="0"/>
              </a:spcAft>
              <a:buClr>
                <a:schemeClr val="accent1"/>
              </a:buClr>
              <a:buSzPts val="2100"/>
              <a:buFont typeface="Arial"/>
              <a:buNone/>
              <a:defRPr b="0" i="0" sz="2100" u="none" cap="none" strike="noStrike">
                <a:solidFill>
                  <a:schemeClr val="lt1"/>
                </a:solidFill>
                <a:latin typeface="Century Gothic"/>
                <a:ea typeface="Century Gothic"/>
                <a:cs typeface="Century Gothic"/>
                <a:sym typeface="Century Gothic"/>
              </a:defRPr>
            </a:lvl1pPr>
            <a:lvl2pPr lvl="1" marR="0" rtl="0" algn="ctr">
              <a:lnSpc>
                <a:spcPct val="90000"/>
              </a:lnSpc>
              <a:spcBef>
                <a:spcPts val="400"/>
              </a:spcBef>
              <a:spcAft>
                <a:spcPts val="0"/>
              </a:spcAft>
              <a:buClr>
                <a:schemeClr val="accent1"/>
              </a:buClr>
              <a:buSzPts val="1500"/>
              <a:buFont typeface="Arial"/>
              <a:buNone/>
              <a:defRPr b="0" i="0" sz="1500" u="none" cap="none" strike="noStrike">
                <a:solidFill>
                  <a:schemeClr val="dk1"/>
                </a:solidFill>
                <a:latin typeface="Century Gothic"/>
                <a:ea typeface="Century Gothic"/>
                <a:cs typeface="Century Gothic"/>
                <a:sym typeface="Century Gothic"/>
              </a:defRPr>
            </a:lvl2pPr>
            <a:lvl3pPr lvl="2" marR="0" rtl="0" algn="ctr">
              <a:lnSpc>
                <a:spcPct val="90000"/>
              </a:lnSpc>
              <a:spcBef>
                <a:spcPts val="400"/>
              </a:spcBef>
              <a:spcAft>
                <a:spcPts val="0"/>
              </a:spcAft>
              <a:buClr>
                <a:schemeClr val="accent1"/>
              </a:buClr>
              <a:buSzPts val="1400"/>
              <a:buFont typeface="Arial"/>
              <a:buNone/>
              <a:defRPr b="0" i="0" sz="1400" u="none" cap="none" strike="noStrike">
                <a:solidFill>
                  <a:schemeClr val="dk1"/>
                </a:solidFill>
                <a:latin typeface="Century Gothic"/>
                <a:ea typeface="Century Gothic"/>
                <a:cs typeface="Century Gothic"/>
                <a:sym typeface="Century Gothic"/>
              </a:defRPr>
            </a:lvl3pPr>
            <a:lvl4pPr lvl="3" marR="0" rtl="0" algn="ctr">
              <a:lnSpc>
                <a:spcPct val="90000"/>
              </a:lnSpc>
              <a:spcBef>
                <a:spcPts val="400"/>
              </a:spcBef>
              <a:spcAft>
                <a:spcPts val="0"/>
              </a:spcAft>
              <a:buClr>
                <a:schemeClr val="accent1"/>
              </a:buClr>
              <a:buSzPts val="1200"/>
              <a:buFont typeface="Arial"/>
              <a:buNone/>
              <a:defRPr b="0" i="0" sz="1200" u="none" cap="none" strike="noStrike">
                <a:solidFill>
                  <a:schemeClr val="dk1"/>
                </a:solidFill>
                <a:latin typeface="Century Gothic"/>
                <a:ea typeface="Century Gothic"/>
                <a:cs typeface="Century Gothic"/>
                <a:sym typeface="Century Gothic"/>
              </a:defRPr>
            </a:lvl4pPr>
            <a:lvl5pPr lvl="4" marR="0" rtl="0" algn="ctr">
              <a:lnSpc>
                <a:spcPct val="90000"/>
              </a:lnSpc>
              <a:spcBef>
                <a:spcPts val="400"/>
              </a:spcBef>
              <a:spcAft>
                <a:spcPts val="0"/>
              </a:spcAft>
              <a:buClr>
                <a:schemeClr val="accent1"/>
              </a:buClr>
              <a:buSzPts val="1200"/>
              <a:buFont typeface="Arial"/>
              <a:buNone/>
              <a:defRPr b="0" i="0" sz="1200" u="none" cap="none" strike="noStrike">
                <a:solidFill>
                  <a:schemeClr val="dk1"/>
                </a:solidFill>
                <a:latin typeface="Century Gothic"/>
                <a:ea typeface="Century Gothic"/>
                <a:cs typeface="Century Gothic"/>
                <a:sym typeface="Century Gothic"/>
              </a:defRPr>
            </a:lvl5pPr>
            <a:lvl6pPr lvl="5"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pic>
        <p:nvPicPr>
          <p:cNvPr id="87" name="Google Shape;87;p16"/>
          <p:cNvPicPr preferRelativeResize="0"/>
          <p:nvPr/>
        </p:nvPicPr>
        <p:blipFill rotWithShape="1">
          <a:blip r:embed="rId2">
            <a:alphaModFix/>
          </a:blip>
          <a:srcRect b="0" l="0" r="0" t="0"/>
          <a:stretch/>
        </p:blipFill>
        <p:spPr>
          <a:xfrm>
            <a:off x="7050024" y="4841748"/>
            <a:ext cx="1932469" cy="143764"/>
          </a:xfrm>
          <a:prstGeom prst="rect">
            <a:avLst/>
          </a:prstGeom>
          <a:noFill/>
          <a:ln>
            <a:noFill/>
          </a:ln>
        </p:spPr>
      </p:pic>
      <p:sp>
        <p:nvSpPr>
          <p:cNvPr id="88" name="Google Shape;88;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3132">
          <p15:clr>
            <a:srgbClr val="FBAE40"/>
          </p15:clr>
        </p15:guide>
        <p15:guide id="2"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list" type="obj">
  <p:cSld name="OBJECT">
    <p:spTree>
      <p:nvGrpSpPr>
        <p:cNvPr id="89" name="Shape 89"/>
        <p:cNvGrpSpPr/>
        <p:nvPr/>
      </p:nvGrpSpPr>
      <p:grpSpPr>
        <a:xfrm>
          <a:off x="0" y="0"/>
          <a:ext cx="0" cy="0"/>
          <a:chOff x="0" y="0"/>
          <a:chExt cx="0" cy="0"/>
        </a:xfrm>
      </p:grpSpPr>
      <p:sp>
        <p:nvSpPr>
          <p:cNvPr id="90" name="Google Shape;90;p17"/>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91" name="Google Shape;91;p17"/>
          <p:cNvSpPr txBox="1"/>
          <p:nvPr>
            <p:ph idx="1" type="body"/>
          </p:nvPr>
        </p:nvSpPr>
        <p:spPr>
          <a:xfrm>
            <a:off x="531050" y="1023175"/>
            <a:ext cx="7161000" cy="32025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92" name="Google Shape;92;p17"/>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93" name="Google Shape;93;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FBAE40"/>
          </p15:clr>
        </p15:guide>
        <p15:guide id="2" pos="1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type="twoObj">
  <p:cSld name="TWO_OBJECTS">
    <p:spTree>
      <p:nvGrpSpPr>
        <p:cNvPr id="94" name="Shape 94"/>
        <p:cNvGrpSpPr/>
        <p:nvPr/>
      </p:nvGrpSpPr>
      <p:grpSpPr>
        <a:xfrm>
          <a:off x="0" y="0"/>
          <a:ext cx="0" cy="0"/>
          <a:chOff x="0" y="0"/>
          <a:chExt cx="0" cy="0"/>
        </a:xfrm>
      </p:grpSpPr>
      <p:sp>
        <p:nvSpPr>
          <p:cNvPr id="95" name="Google Shape;95;p18"/>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96" name="Google Shape;96;p18"/>
          <p:cNvSpPr txBox="1"/>
          <p:nvPr/>
        </p:nvSpPr>
        <p:spPr>
          <a:xfrm>
            <a:off x="4472325" y="1162300"/>
            <a:ext cx="3344100" cy="308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txBox="1"/>
          <p:nvPr>
            <p:ph idx="1" type="body"/>
          </p:nvPr>
        </p:nvSpPr>
        <p:spPr>
          <a:xfrm>
            <a:off x="531050" y="1023175"/>
            <a:ext cx="3493200" cy="32025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98" name="Google Shape;98;p18"/>
          <p:cNvSpPr txBox="1"/>
          <p:nvPr>
            <p:ph idx="2" type="body"/>
          </p:nvPr>
        </p:nvSpPr>
        <p:spPr>
          <a:xfrm>
            <a:off x="4397775" y="1023175"/>
            <a:ext cx="3493200" cy="32025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99" name="Google Shape;99;p18"/>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100" name="Google Shape;100;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horizontal image">
  <p:cSld name="Two Content Blocks + Picture">
    <p:spTree>
      <p:nvGrpSpPr>
        <p:cNvPr id="101" name="Shape 101"/>
        <p:cNvGrpSpPr/>
        <p:nvPr/>
      </p:nvGrpSpPr>
      <p:grpSpPr>
        <a:xfrm>
          <a:off x="0" y="0"/>
          <a:ext cx="0" cy="0"/>
          <a:chOff x="0" y="0"/>
          <a:chExt cx="0" cy="0"/>
        </a:xfrm>
      </p:grpSpPr>
      <p:sp>
        <p:nvSpPr>
          <p:cNvPr id="102" name="Google Shape;102;p19"/>
          <p:cNvSpPr txBox="1"/>
          <p:nvPr/>
        </p:nvSpPr>
        <p:spPr>
          <a:xfrm>
            <a:off x="718800" y="1024875"/>
            <a:ext cx="7750200" cy="101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latin typeface="Avenir"/>
              <a:ea typeface="Avenir"/>
              <a:cs typeface="Avenir"/>
              <a:sym typeface="Avenir"/>
            </a:endParaRPr>
          </a:p>
        </p:txBody>
      </p:sp>
      <p:sp>
        <p:nvSpPr>
          <p:cNvPr id="103" name="Google Shape;103;p19"/>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04" name="Google Shape;104;p19"/>
          <p:cNvSpPr txBox="1"/>
          <p:nvPr>
            <p:ph idx="1" type="subTitle"/>
          </p:nvPr>
        </p:nvSpPr>
        <p:spPr>
          <a:xfrm>
            <a:off x="534700" y="9182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05" name="Google Shape;105;p19"/>
          <p:cNvSpPr txBox="1"/>
          <p:nvPr>
            <p:ph idx="2" type="body"/>
          </p:nvPr>
        </p:nvSpPr>
        <p:spPr>
          <a:xfrm>
            <a:off x="531050" y="1395225"/>
            <a:ext cx="81630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106" name="Google Shape;106;p19"/>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107" name="Google Shape;107;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Row list + image">
  <p:cSld name="Two Content Blocks + Picture_2">
    <p:spTree>
      <p:nvGrpSpPr>
        <p:cNvPr id="108" name="Shape 108"/>
        <p:cNvGrpSpPr/>
        <p:nvPr/>
      </p:nvGrpSpPr>
      <p:grpSpPr>
        <a:xfrm>
          <a:off x="0" y="0"/>
          <a:ext cx="0" cy="0"/>
          <a:chOff x="0" y="0"/>
          <a:chExt cx="0" cy="0"/>
        </a:xfrm>
      </p:grpSpPr>
      <p:sp>
        <p:nvSpPr>
          <p:cNvPr id="109" name="Google Shape;109;p20"/>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10" name="Google Shape;110;p20"/>
          <p:cNvSpPr txBox="1"/>
          <p:nvPr>
            <p:ph idx="1" type="subTitle"/>
          </p:nvPr>
        </p:nvSpPr>
        <p:spPr>
          <a:xfrm>
            <a:off x="534700" y="9182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11" name="Google Shape;111;p20"/>
          <p:cNvSpPr txBox="1"/>
          <p:nvPr>
            <p:ph idx="2" type="body"/>
          </p:nvPr>
        </p:nvSpPr>
        <p:spPr>
          <a:xfrm>
            <a:off x="531050" y="1395225"/>
            <a:ext cx="4722300" cy="30300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112" name="Google Shape;112;p20"/>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113" name="Google Shape;113;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list">
  <p:cSld name="Two Content Blocks + Picture_2_1">
    <p:spTree>
      <p:nvGrpSpPr>
        <p:cNvPr id="114" name="Shape 114"/>
        <p:cNvGrpSpPr/>
        <p:nvPr/>
      </p:nvGrpSpPr>
      <p:grpSpPr>
        <a:xfrm>
          <a:off x="0" y="0"/>
          <a:ext cx="0" cy="0"/>
          <a:chOff x="0" y="0"/>
          <a:chExt cx="0" cy="0"/>
        </a:xfrm>
      </p:grpSpPr>
      <p:sp>
        <p:nvSpPr>
          <p:cNvPr id="115" name="Google Shape;115;p21"/>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16" name="Google Shape;116;p21"/>
          <p:cNvSpPr txBox="1"/>
          <p:nvPr>
            <p:ph idx="1" type="subTitle"/>
          </p:nvPr>
        </p:nvSpPr>
        <p:spPr>
          <a:xfrm>
            <a:off x="535276" y="9182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17" name="Google Shape;117;p21"/>
          <p:cNvSpPr txBox="1"/>
          <p:nvPr>
            <p:ph idx="2" type="body"/>
          </p:nvPr>
        </p:nvSpPr>
        <p:spPr>
          <a:xfrm>
            <a:off x="531050" y="13952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118" name="Google Shape;118;p21"/>
          <p:cNvSpPr txBox="1"/>
          <p:nvPr>
            <p:ph idx="3" type="subTitle"/>
          </p:nvPr>
        </p:nvSpPr>
        <p:spPr>
          <a:xfrm>
            <a:off x="535276" y="28620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19" name="Google Shape;119;p21"/>
          <p:cNvSpPr txBox="1"/>
          <p:nvPr>
            <p:ph idx="4" type="body"/>
          </p:nvPr>
        </p:nvSpPr>
        <p:spPr>
          <a:xfrm>
            <a:off x="531050" y="33390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120" name="Google Shape;120;p21"/>
          <p:cNvSpPr txBox="1"/>
          <p:nvPr>
            <p:ph idx="5" type="subTitle"/>
          </p:nvPr>
        </p:nvSpPr>
        <p:spPr>
          <a:xfrm>
            <a:off x="4810401" y="9182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21" name="Google Shape;121;p21"/>
          <p:cNvSpPr txBox="1"/>
          <p:nvPr>
            <p:ph idx="6" type="body"/>
          </p:nvPr>
        </p:nvSpPr>
        <p:spPr>
          <a:xfrm>
            <a:off x="4806175" y="13952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122" name="Google Shape;122;p21"/>
          <p:cNvSpPr txBox="1"/>
          <p:nvPr>
            <p:ph idx="7" type="subTitle"/>
          </p:nvPr>
        </p:nvSpPr>
        <p:spPr>
          <a:xfrm>
            <a:off x="4810401" y="28620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23" name="Google Shape;123;p21"/>
          <p:cNvSpPr txBox="1"/>
          <p:nvPr>
            <p:ph idx="8" type="body"/>
          </p:nvPr>
        </p:nvSpPr>
        <p:spPr>
          <a:xfrm>
            <a:off x="4806175" y="33390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124" name="Google Shape;124;p21"/>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125" name="Google Shape;125;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list">
  <p:cSld name="Two Content Blocks + Picture_2_1_1">
    <p:spTree>
      <p:nvGrpSpPr>
        <p:cNvPr id="126" name="Shape 126"/>
        <p:cNvGrpSpPr/>
        <p:nvPr/>
      </p:nvGrpSpPr>
      <p:grpSpPr>
        <a:xfrm>
          <a:off x="0" y="0"/>
          <a:ext cx="0" cy="0"/>
          <a:chOff x="0" y="0"/>
          <a:chExt cx="0" cy="0"/>
        </a:xfrm>
      </p:grpSpPr>
      <p:sp>
        <p:nvSpPr>
          <p:cNvPr id="127" name="Google Shape;127;p22"/>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28" name="Google Shape;128;p22"/>
          <p:cNvSpPr txBox="1"/>
          <p:nvPr/>
        </p:nvSpPr>
        <p:spPr>
          <a:xfrm>
            <a:off x="1149250" y="3624025"/>
            <a:ext cx="2389800" cy="27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2"/>
          <p:cNvSpPr txBox="1"/>
          <p:nvPr>
            <p:ph idx="1" type="subTitle"/>
          </p:nvPr>
        </p:nvSpPr>
        <p:spPr>
          <a:xfrm>
            <a:off x="534700" y="9182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30" name="Google Shape;130;p22"/>
          <p:cNvSpPr txBox="1"/>
          <p:nvPr>
            <p:ph idx="2" type="body"/>
          </p:nvPr>
        </p:nvSpPr>
        <p:spPr>
          <a:xfrm>
            <a:off x="531050" y="1395225"/>
            <a:ext cx="47223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131" name="Google Shape;131;p22"/>
          <p:cNvSpPr txBox="1"/>
          <p:nvPr>
            <p:ph idx="3" type="subTitle"/>
          </p:nvPr>
        </p:nvSpPr>
        <p:spPr>
          <a:xfrm>
            <a:off x="534700" y="28620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132" name="Google Shape;132;p22"/>
          <p:cNvSpPr txBox="1"/>
          <p:nvPr>
            <p:ph idx="4" type="body"/>
          </p:nvPr>
        </p:nvSpPr>
        <p:spPr>
          <a:xfrm>
            <a:off x="531050" y="3339025"/>
            <a:ext cx="47223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133" name="Google Shape;133;p22"/>
          <p:cNvPicPr preferRelativeResize="0"/>
          <p:nvPr/>
        </p:nvPicPr>
        <p:blipFill>
          <a:blip r:embed="rId2">
            <a:alphaModFix/>
          </a:blip>
          <a:stretch>
            <a:fillRect/>
          </a:stretch>
        </p:blipFill>
        <p:spPr>
          <a:xfrm>
            <a:off x="8289600" y="174551"/>
            <a:ext cx="631175" cy="1424525"/>
          </a:xfrm>
          <a:prstGeom prst="rect">
            <a:avLst/>
          </a:prstGeom>
          <a:noFill/>
          <a:ln>
            <a:noFill/>
          </a:ln>
        </p:spPr>
      </p:pic>
      <p:sp>
        <p:nvSpPr>
          <p:cNvPr id="134" name="Google Shape;134;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Navy" type="secHead">
  <p:cSld name="SECTION_HEADER">
    <p:bg>
      <p:bgPr>
        <a:solidFill>
          <a:schemeClr val="dk2"/>
        </a:solidFill>
      </p:bgPr>
    </p:bg>
    <p:spTree>
      <p:nvGrpSpPr>
        <p:cNvPr id="135" name="Shape 135"/>
        <p:cNvGrpSpPr/>
        <p:nvPr/>
      </p:nvGrpSpPr>
      <p:grpSpPr>
        <a:xfrm>
          <a:off x="0" y="0"/>
          <a:ext cx="0" cy="0"/>
          <a:chOff x="0" y="0"/>
          <a:chExt cx="0" cy="0"/>
        </a:xfrm>
      </p:grpSpPr>
      <p:sp>
        <p:nvSpPr>
          <p:cNvPr id="136" name="Google Shape;136;p23"/>
          <p:cNvSpPr/>
          <p:nvPr/>
        </p:nvSpPr>
        <p:spPr>
          <a:xfrm>
            <a:off x="0" y="4218710"/>
            <a:ext cx="9144000" cy="9249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37" name="Google Shape;137;p23"/>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38" name="Google Shape;138;p23"/>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39" name="Google Shape;139;p23"/>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40" name="Google Shape;140;p23"/>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41" name="Google Shape;141;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2484">
          <p15:clr>
            <a:srgbClr val="FBAE40"/>
          </p15:clr>
        </p15:guide>
        <p15:guide id="2" pos="216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Moss">
  <p:cSld name="Section Header Moss">
    <p:bg>
      <p:bgPr>
        <a:solidFill>
          <a:schemeClr val="accent2"/>
        </a:solidFill>
      </p:bgPr>
    </p:bg>
    <p:spTree>
      <p:nvGrpSpPr>
        <p:cNvPr id="142" name="Shape 142"/>
        <p:cNvGrpSpPr/>
        <p:nvPr/>
      </p:nvGrpSpPr>
      <p:grpSpPr>
        <a:xfrm>
          <a:off x="0" y="0"/>
          <a:ext cx="0" cy="0"/>
          <a:chOff x="0" y="0"/>
          <a:chExt cx="0" cy="0"/>
        </a:xfrm>
      </p:grpSpPr>
      <p:sp>
        <p:nvSpPr>
          <p:cNvPr id="143" name="Google Shape;143;p24"/>
          <p:cNvSpPr/>
          <p:nvPr/>
        </p:nvSpPr>
        <p:spPr>
          <a:xfrm>
            <a:off x="0" y="4218710"/>
            <a:ext cx="9144000" cy="9249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44" name="Google Shape;144;p24"/>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45" name="Google Shape;145;p24"/>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46" name="Google Shape;146;p24"/>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47" name="Google Shape;147;p24"/>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48" name="Google Shape;148;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ea Green">
  <p:cSld name="Section Header Sea Green">
    <p:bg>
      <p:bgPr>
        <a:solidFill>
          <a:schemeClr val="accent3"/>
        </a:solidFill>
      </p:bgPr>
    </p:bg>
    <p:spTree>
      <p:nvGrpSpPr>
        <p:cNvPr id="149" name="Shape 149"/>
        <p:cNvGrpSpPr/>
        <p:nvPr/>
      </p:nvGrpSpPr>
      <p:grpSpPr>
        <a:xfrm>
          <a:off x="0" y="0"/>
          <a:ext cx="0" cy="0"/>
          <a:chOff x="0" y="0"/>
          <a:chExt cx="0" cy="0"/>
        </a:xfrm>
      </p:grpSpPr>
      <p:sp>
        <p:nvSpPr>
          <p:cNvPr id="150" name="Google Shape;150;p25"/>
          <p:cNvSpPr/>
          <p:nvPr/>
        </p:nvSpPr>
        <p:spPr>
          <a:xfrm>
            <a:off x="0" y="4218710"/>
            <a:ext cx="9144000" cy="924900"/>
          </a:xfrm>
          <a:prstGeom prst="rect">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51" name="Google Shape;151;p25"/>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52" name="Google Shape;152;p25"/>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53" name="Google Shape;153;p25"/>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54" name="Google Shape;154;p25"/>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55" name="Google Shape;155;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Coral">
  <p:cSld name="Section Header Coral">
    <p:bg>
      <p:bgPr>
        <a:solidFill>
          <a:schemeClr val="accent4"/>
        </a:solidFill>
      </p:bgPr>
    </p:bg>
    <p:spTree>
      <p:nvGrpSpPr>
        <p:cNvPr id="156" name="Shape 156"/>
        <p:cNvGrpSpPr/>
        <p:nvPr/>
      </p:nvGrpSpPr>
      <p:grpSpPr>
        <a:xfrm>
          <a:off x="0" y="0"/>
          <a:ext cx="0" cy="0"/>
          <a:chOff x="0" y="0"/>
          <a:chExt cx="0" cy="0"/>
        </a:xfrm>
      </p:grpSpPr>
      <p:sp>
        <p:nvSpPr>
          <p:cNvPr id="157" name="Google Shape;157;p26"/>
          <p:cNvSpPr/>
          <p:nvPr/>
        </p:nvSpPr>
        <p:spPr>
          <a:xfrm>
            <a:off x="0" y="4218710"/>
            <a:ext cx="9144000" cy="9249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58" name="Google Shape;158;p26"/>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59" name="Google Shape;159;p26"/>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60" name="Google Shape;160;p26"/>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61" name="Google Shape;161;p26"/>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62" name="Google Shape;162;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Gold">
  <p:cSld name="Section Header Gold">
    <p:bg>
      <p:bgPr>
        <a:solidFill>
          <a:schemeClr val="lt2"/>
        </a:solidFill>
      </p:bgPr>
    </p:bg>
    <p:spTree>
      <p:nvGrpSpPr>
        <p:cNvPr id="163" name="Shape 163"/>
        <p:cNvGrpSpPr/>
        <p:nvPr/>
      </p:nvGrpSpPr>
      <p:grpSpPr>
        <a:xfrm>
          <a:off x="0" y="0"/>
          <a:ext cx="0" cy="0"/>
          <a:chOff x="0" y="0"/>
          <a:chExt cx="0" cy="0"/>
        </a:xfrm>
      </p:grpSpPr>
      <p:sp>
        <p:nvSpPr>
          <p:cNvPr id="164" name="Google Shape;164;p27"/>
          <p:cNvSpPr/>
          <p:nvPr/>
        </p:nvSpPr>
        <p:spPr>
          <a:xfrm>
            <a:off x="0" y="4218710"/>
            <a:ext cx="9144000" cy="9249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65" name="Google Shape;165;p27"/>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SzPts val="2700"/>
              <a:buFont typeface="Century Gothic"/>
              <a:buNone/>
              <a:defRPr b="1" i="0" sz="2700" u="none" cap="none" strike="noStrike">
                <a:latin typeface="Century Gothic"/>
                <a:ea typeface="Century Gothic"/>
                <a:cs typeface="Century Gothic"/>
                <a:sym typeface="Century Gothic"/>
              </a:defRPr>
            </a:lvl1pPr>
            <a:lvl2pPr lvl="1" rtl="0">
              <a:spcBef>
                <a:spcPts val="0"/>
              </a:spcBef>
              <a:spcAft>
                <a:spcPts val="0"/>
              </a:spcAft>
              <a:buClr>
                <a:schemeClr val="dk2"/>
              </a:buClr>
              <a:buSzPts val="1100"/>
              <a:buNone/>
              <a:defRPr sz="1400">
                <a:solidFill>
                  <a:schemeClr val="dk2"/>
                </a:solidFill>
              </a:defRPr>
            </a:lvl2pPr>
            <a:lvl3pPr lvl="2" rtl="0">
              <a:spcBef>
                <a:spcPts val="0"/>
              </a:spcBef>
              <a:spcAft>
                <a:spcPts val="0"/>
              </a:spcAft>
              <a:buClr>
                <a:schemeClr val="dk2"/>
              </a:buClr>
              <a:buSzPts val="1100"/>
              <a:buNone/>
              <a:defRPr sz="1400">
                <a:solidFill>
                  <a:schemeClr val="dk2"/>
                </a:solidFill>
              </a:defRPr>
            </a:lvl3pPr>
            <a:lvl4pPr lvl="3" rtl="0">
              <a:spcBef>
                <a:spcPts val="0"/>
              </a:spcBef>
              <a:spcAft>
                <a:spcPts val="0"/>
              </a:spcAft>
              <a:buClr>
                <a:schemeClr val="dk2"/>
              </a:buClr>
              <a:buSzPts val="1100"/>
              <a:buNone/>
              <a:defRPr sz="1400">
                <a:solidFill>
                  <a:schemeClr val="dk2"/>
                </a:solidFill>
              </a:defRPr>
            </a:lvl4pPr>
            <a:lvl5pPr lvl="4" rtl="0">
              <a:spcBef>
                <a:spcPts val="0"/>
              </a:spcBef>
              <a:spcAft>
                <a:spcPts val="0"/>
              </a:spcAft>
              <a:buClr>
                <a:schemeClr val="dk2"/>
              </a:buClr>
              <a:buSzPts val="1100"/>
              <a:buNone/>
              <a:defRPr sz="1400">
                <a:solidFill>
                  <a:schemeClr val="dk2"/>
                </a:solidFill>
              </a:defRPr>
            </a:lvl5pPr>
            <a:lvl6pPr lvl="5" rtl="0">
              <a:spcBef>
                <a:spcPts val="0"/>
              </a:spcBef>
              <a:spcAft>
                <a:spcPts val="0"/>
              </a:spcAft>
              <a:buClr>
                <a:schemeClr val="dk2"/>
              </a:buClr>
              <a:buSzPts val="1100"/>
              <a:buNone/>
              <a:defRPr sz="1400">
                <a:solidFill>
                  <a:schemeClr val="dk2"/>
                </a:solidFill>
              </a:defRPr>
            </a:lvl6pPr>
            <a:lvl7pPr lvl="6" rtl="0">
              <a:spcBef>
                <a:spcPts val="0"/>
              </a:spcBef>
              <a:spcAft>
                <a:spcPts val="0"/>
              </a:spcAft>
              <a:buClr>
                <a:schemeClr val="dk2"/>
              </a:buClr>
              <a:buSzPts val="1100"/>
              <a:buNone/>
              <a:defRPr sz="1400">
                <a:solidFill>
                  <a:schemeClr val="dk2"/>
                </a:solidFill>
              </a:defRPr>
            </a:lvl7pPr>
            <a:lvl8pPr lvl="7" rtl="0">
              <a:spcBef>
                <a:spcPts val="0"/>
              </a:spcBef>
              <a:spcAft>
                <a:spcPts val="0"/>
              </a:spcAft>
              <a:buClr>
                <a:schemeClr val="dk2"/>
              </a:buClr>
              <a:buSzPts val="1100"/>
              <a:buNone/>
              <a:defRPr sz="1400">
                <a:solidFill>
                  <a:schemeClr val="dk2"/>
                </a:solidFill>
              </a:defRPr>
            </a:lvl8pPr>
            <a:lvl9pPr lvl="8" rtl="0">
              <a:spcBef>
                <a:spcPts val="0"/>
              </a:spcBef>
              <a:spcAft>
                <a:spcPts val="0"/>
              </a:spcAft>
              <a:buClr>
                <a:schemeClr val="dk2"/>
              </a:buClr>
              <a:buSzPts val="1100"/>
              <a:buNone/>
              <a:defRPr sz="1400">
                <a:solidFill>
                  <a:schemeClr val="dk2"/>
                </a:solidFill>
              </a:defRPr>
            </a:lvl9pPr>
          </a:lstStyle>
          <a:p/>
        </p:txBody>
      </p:sp>
      <p:sp>
        <p:nvSpPr>
          <p:cNvPr id="166" name="Google Shape;166;p27"/>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chemeClr val="dk2"/>
                </a:solidFill>
                <a:latin typeface="Century Gothic"/>
                <a:ea typeface="Century Gothic"/>
                <a:cs typeface="Century Gothic"/>
                <a:sym typeface="Century Gothic"/>
              </a:defRPr>
            </a:lvl1pPr>
            <a:lvl2pPr lvl="1" rtl="0">
              <a:spcBef>
                <a:spcPts val="0"/>
              </a:spcBef>
              <a:spcAft>
                <a:spcPts val="0"/>
              </a:spcAft>
              <a:buNone/>
              <a:defRPr>
                <a:solidFill>
                  <a:schemeClr val="dk2"/>
                </a:solidFill>
              </a:defRPr>
            </a:lvl2pPr>
            <a:lvl3pPr lvl="2" rtl="0">
              <a:spcBef>
                <a:spcPts val="0"/>
              </a:spcBef>
              <a:spcAft>
                <a:spcPts val="0"/>
              </a:spcAft>
              <a:buNone/>
              <a:defRPr>
                <a:solidFill>
                  <a:schemeClr val="dk2"/>
                </a:solidFill>
              </a:defRPr>
            </a:lvl3pPr>
            <a:lvl4pPr lvl="3" rtl="0">
              <a:spcBef>
                <a:spcPts val="0"/>
              </a:spcBef>
              <a:spcAft>
                <a:spcPts val="0"/>
              </a:spcAft>
              <a:buNone/>
              <a:defRPr>
                <a:solidFill>
                  <a:schemeClr val="dk2"/>
                </a:solidFill>
              </a:defRPr>
            </a:lvl4pPr>
            <a:lvl5pPr lvl="4" rtl="0">
              <a:spcBef>
                <a:spcPts val="0"/>
              </a:spcBef>
              <a:spcAft>
                <a:spcPts val="0"/>
              </a:spcAft>
              <a:buNone/>
              <a:defRPr>
                <a:solidFill>
                  <a:schemeClr val="dk2"/>
                </a:solidFill>
              </a:defRPr>
            </a:lvl5pPr>
            <a:lvl6pPr lvl="5" rtl="0">
              <a:spcBef>
                <a:spcPts val="0"/>
              </a:spcBef>
              <a:spcAft>
                <a:spcPts val="0"/>
              </a:spcAft>
              <a:buNone/>
              <a:defRPr>
                <a:solidFill>
                  <a:schemeClr val="dk2"/>
                </a:solidFill>
              </a:defRPr>
            </a:lvl6pPr>
            <a:lvl7pPr lvl="6" rtl="0">
              <a:spcBef>
                <a:spcPts val="0"/>
              </a:spcBef>
              <a:spcAft>
                <a:spcPts val="0"/>
              </a:spcAft>
              <a:buNone/>
              <a:defRPr>
                <a:solidFill>
                  <a:schemeClr val="dk2"/>
                </a:solidFill>
              </a:defRPr>
            </a:lvl7pPr>
            <a:lvl8pPr lvl="7" rtl="0">
              <a:spcBef>
                <a:spcPts val="0"/>
              </a:spcBef>
              <a:spcAft>
                <a:spcPts val="0"/>
              </a:spcAft>
              <a:buNone/>
              <a:defRPr>
                <a:solidFill>
                  <a:schemeClr val="dk2"/>
                </a:solidFill>
              </a:defRPr>
            </a:lvl8pPr>
            <a:lvl9pPr lvl="8" rtl="0">
              <a:spcBef>
                <a:spcPts val="0"/>
              </a:spcBef>
              <a:spcAft>
                <a:spcPts val="0"/>
              </a:spcAft>
              <a:buNone/>
              <a:defRPr>
                <a:solidFill>
                  <a:schemeClr val="dk2"/>
                </a:solidFill>
              </a:defRPr>
            </a:lvl9pPr>
          </a:lstStyle>
          <a:p/>
        </p:txBody>
      </p:sp>
      <p:pic>
        <p:nvPicPr>
          <p:cNvPr id="167" name="Google Shape;167;p27"/>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68" name="Google Shape;168;p27"/>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69" name="Google Shape;169;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Aqua 1">
  <p:cSld name="Section Header Aqua_1">
    <p:bg>
      <p:bgPr>
        <a:solidFill>
          <a:schemeClr val="accent1"/>
        </a:solidFill>
      </p:bgPr>
    </p:bg>
    <p:spTree>
      <p:nvGrpSpPr>
        <p:cNvPr id="170" name="Shape 170"/>
        <p:cNvGrpSpPr/>
        <p:nvPr/>
      </p:nvGrpSpPr>
      <p:grpSpPr>
        <a:xfrm>
          <a:off x="0" y="0"/>
          <a:ext cx="0" cy="0"/>
          <a:chOff x="0" y="0"/>
          <a:chExt cx="0" cy="0"/>
        </a:xfrm>
      </p:grpSpPr>
      <p:sp>
        <p:nvSpPr>
          <p:cNvPr id="171" name="Google Shape;171;p28"/>
          <p:cNvSpPr/>
          <p:nvPr/>
        </p:nvSpPr>
        <p:spPr>
          <a:xfrm>
            <a:off x="0" y="4218710"/>
            <a:ext cx="9144000" cy="9249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72" name="Google Shape;172;p28"/>
          <p:cNvSpPr txBox="1"/>
          <p:nvPr>
            <p:ph type="title"/>
          </p:nvPr>
        </p:nvSpPr>
        <p:spPr>
          <a:xfrm>
            <a:off x="776288" y="32229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73" name="Google Shape;173;p28"/>
          <p:cNvSpPr txBox="1"/>
          <p:nvPr>
            <p:ph idx="1" type="subTitle"/>
          </p:nvPr>
        </p:nvSpPr>
        <p:spPr>
          <a:xfrm>
            <a:off x="805575" y="40524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74" name="Google Shape;174;p28"/>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75" name="Google Shape;175;p28"/>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
        <p:nvSpPr>
          <p:cNvPr id="176" name="Google Shape;176;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 Type="http://schemas.openxmlformats.org/officeDocument/2006/relationships/image" Target="../media/image1.png"/><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5" Type="http://schemas.openxmlformats.org/officeDocument/2006/relationships/theme" Target="../theme/theme2.xml"/><Relationship Id="rId14" Type="http://schemas.openxmlformats.org/officeDocument/2006/relationships/slideLayout" Target="../slideLayouts/slideLayout2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9" name="Shape 79"/>
        <p:cNvGrpSpPr/>
        <p:nvPr/>
      </p:nvGrpSpPr>
      <p:grpSpPr>
        <a:xfrm>
          <a:off x="0" y="0"/>
          <a:ext cx="0" cy="0"/>
          <a:chOff x="0" y="0"/>
          <a:chExt cx="0" cy="0"/>
        </a:xfrm>
      </p:grpSpPr>
      <p:sp>
        <p:nvSpPr>
          <p:cNvPr id="80" name="Google Shape;80;p15"/>
          <p:cNvSpPr txBox="1"/>
          <p:nvPr>
            <p:ph type="title"/>
          </p:nvPr>
        </p:nvSpPr>
        <p:spPr>
          <a:xfrm>
            <a:off x="394853" y="273844"/>
            <a:ext cx="8354400" cy="4443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pic>
        <p:nvPicPr>
          <p:cNvPr id="81" name="Google Shape;81;p15"/>
          <p:cNvPicPr preferRelativeResize="0"/>
          <p:nvPr/>
        </p:nvPicPr>
        <p:blipFill>
          <a:blip r:embed="rId1">
            <a:alphaModFix/>
          </a:blip>
          <a:stretch>
            <a:fillRect/>
          </a:stretch>
        </p:blipFill>
        <p:spPr>
          <a:xfrm>
            <a:off x="7025800" y="4844350"/>
            <a:ext cx="1951327" cy="146300"/>
          </a:xfrm>
          <a:prstGeom prst="rect">
            <a:avLst/>
          </a:prstGeom>
          <a:noFill/>
          <a:ln>
            <a:noFill/>
          </a:ln>
        </p:spPr>
      </p:pic>
      <p:sp>
        <p:nvSpPr>
          <p:cNvPr id="82" name="Google Shape;82;p1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2"/>
                </a:solidFill>
                <a:latin typeface="Century Gothic"/>
                <a:ea typeface="Century Gothic"/>
                <a:cs typeface="Century Gothic"/>
                <a:sym typeface="Century Gothic"/>
              </a:defRPr>
            </a:lvl1pPr>
            <a:lvl2pPr lvl="1" algn="r">
              <a:buNone/>
              <a:defRPr sz="1300">
                <a:solidFill>
                  <a:schemeClr val="dk2"/>
                </a:solidFill>
                <a:latin typeface="Century Gothic"/>
                <a:ea typeface="Century Gothic"/>
                <a:cs typeface="Century Gothic"/>
                <a:sym typeface="Century Gothic"/>
              </a:defRPr>
            </a:lvl2pPr>
            <a:lvl3pPr lvl="2" algn="r">
              <a:buNone/>
              <a:defRPr sz="1300">
                <a:solidFill>
                  <a:schemeClr val="dk2"/>
                </a:solidFill>
                <a:latin typeface="Century Gothic"/>
                <a:ea typeface="Century Gothic"/>
                <a:cs typeface="Century Gothic"/>
                <a:sym typeface="Century Gothic"/>
              </a:defRPr>
            </a:lvl3pPr>
            <a:lvl4pPr lvl="3" algn="r">
              <a:buNone/>
              <a:defRPr sz="1300">
                <a:solidFill>
                  <a:schemeClr val="dk2"/>
                </a:solidFill>
                <a:latin typeface="Century Gothic"/>
                <a:ea typeface="Century Gothic"/>
                <a:cs typeface="Century Gothic"/>
                <a:sym typeface="Century Gothic"/>
              </a:defRPr>
            </a:lvl4pPr>
            <a:lvl5pPr lvl="4" algn="r">
              <a:buNone/>
              <a:defRPr sz="1300">
                <a:solidFill>
                  <a:schemeClr val="dk2"/>
                </a:solidFill>
                <a:latin typeface="Century Gothic"/>
                <a:ea typeface="Century Gothic"/>
                <a:cs typeface="Century Gothic"/>
                <a:sym typeface="Century Gothic"/>
              </a:defRPr>
            </a:lvl5pPr>
            <a:lvl6pPr lvl="5" algn="r">
              <a:buNone/>
              <a:defRPr sz="1300">
                <a:solidFill>
                  <a:schemeClr val="dk2"/>
                </a:solidFill>
                <a:latin typeface="Century Gothic"/>
                <a:ea typeface="Century Gothic"/>
                <a:cs typeface="Century Gothic"/>
                <a:sym typeface="Century Gothic"/>
              </a:defRPr>
            </a:lvl6pPr>
            <a:lvl7pPr lvl="6" algn="r">
              <a:buNone/>
              <a:defRPr sz="1300">
                <a:solidFill>
                  <a:schemeClr val="dk2"/>
                </a:solidFill>
                <a:latin typeface="Century Gothic"/>
                <a:ea typeface="Century Gothic"/>
                <a:cs typeface="Century Gothic"/>
                <a:sym typeface="Century Gothic"/>
              </a:defRPr>
            </a:lvl7pPr>
            <a:lvl8pPr lvl="7" algn="r">
              <a:buNone/>
              <a:defRPr sz="1300">
                <a:solidFill>
                  <a:schemeClr val="dk2"/>
                </a:solidFill>
                <a:latin typeface="Century Gothic"/>
                <a:ea typeface="Century Gothic"/>
                <a:cs typeface="Century Gothic"/>
                <a:sym typeface="Century Gothic"/>
              </a:defRPr>
            </a:lvl8pPr>
            <a:lvl9pPr lvl="8" algn="r">
              <a:buNone/>
              <a:defRPr sz="1300">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hyperlink" Target="https://doi.org/10.1016/j.ijdrr.2023.103825"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2.png"/><Relationship Id="rId4" Type="http://schemas.openxmlformats.org/officeDocument/2006/relationships/hyperlink" Target="https://hdl.handle.net/11382/563753" TargetMode="External"/><Relationship Id="rId5" Type="http://schemas.openxmlformats.org/officeDocument/2006/relationships/hyperlink" Target="https://doi.org/10.31219/osf.io/29nhv" TargetMode="External"/><Relationship Id="rId6"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3.png"/><Relationship Id="rId4" Type="http://schemas.openxmlformats.org/officeDocument/2006/relationships/hyperlink" Target="https://doi.org/10.1098/rspb.2022.0938" TargetMode="External"/><Relationship Id="rId5" Type="http://schemas.openxmlformats.org/officeDocument/2006/relationships/hyperlink" Target="https://doi.org/10.1098/rspb.2022.0938" TargetMode="External"/><Relationship Id="rId6" Type="http://schemas.openxmlformats.org/officeDocument/2006/relationships/image" Target="../media/image12.png"/><Relationship Id="rId7"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hyperlink" Target="https://doi.org/10.1098/rspb.2022.0938" TargetMode="External"/><Relationship Id="rId5" Type="http://schemas.openxmlformats.org/officeDocument/2006/relationships/hyperlink" Target="https://doi.org/10.1098/rspb.2022.0938"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0.png"/><Relationship Id="rId4" Type="http://schemas.openxmlformats.org/officeDocument/2006/relationships/image" Target="../media/image18.png"/><Relationship Id="rId5"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s://doi.org/10.1371/journal.pbio.1002235"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3.png"/><Relationship Id="rId4" Type="http://schemas.openxmlformats.org/officeDocument/2006/relationships/hyperlink" Target="https://forum.inaturalist.org/t/licensing-problem-for-paper-using-inat-data/38480/7?page=2"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21.png"/><Relationship Id="rId4" Type="http://schemas.openxmlformats.org/officeDocument/2006/relationships/image" Target="../media/image17.png"/><Relationship Id="rId5"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doi.org/10.3389/fenvs.2019.00121"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hyperlink" Target="https://datamanagement.hms.harvard.edu/"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txBox="1"/>
          <p:nvPr>
            <p:ph type="ctrTitle"/>
          </p:nvPr>
        </p:nvSpPr>
        <p:spPr>
          <a:xfrm>
            <a:off x="1801300" y="1805450"/>
            <a:ext cx="5822400" cy="1269900"/>
          </a:xfrm>
          <a:prstGeom prst="rect">
            <a:avLst/>
          </a:prstGeom>
        </p:spPr>
        <p:txBody>
          <a:bodyPr anchorCtr="0" anchor="b" bIns="34275" lIns="68575" spcFirstLastPara="1" rIns="68575" wrap="square" tIns="34275">
            <a:spAutoFit/>
          </a:bodyPr>
          <a:lstStyle/>
          <a:p>
            <a:pPr indent="0" lvl="0" marL="0" rtl="0" algn="l">
              <a:lnSpc>
                <a:spcPct val="100000"/>
              </a:lnSpc>
              <a:spcBef>
                <a:spcPts val="0"/>
              </a:spcBef>
              <a:spcAft>
                <a:spcPts val="0"/>
              </a:spcAft>
              <a:buNone/>
            </a:pPr>
            <a:r>
              <a:rPr lang="en" sz="3900">
                <a:solidFill>
                  <a:srgbClr val="FCFCFC"/>
                </a:solidFill>
              </a:rPr>
              <a:t>Ethical and Responsible Data Management </a:t>
            </a:r>
            <a:endParaRPr sz="3900">
              <a:solidFill>
                <a:srgbClr val="FCFCFC"/>
              </a:solidFill>
            </a:endParaRPr>
          </a:p>
        </p:txBody>
      </p:sp>
      <p:sp>
        <p:nvSpPr>
          <p:cNvPr id="182" name="Google Shape;182;p29"/>
          <p:cNvSpPr txBox="1"/>
          <p:nvPr/>
        </p:nvSpPr>
        <p:spPr>
          <a:xfrm>
            <a:off x="1819925" y="499050"/>
            <a:ext cx="7116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i="1" sz="1300">
              <a:solidFill>
                <a:srgbClr val="F1C232"/>
              </a:solidFill>
              <a:latin typeface="Lobster"/>
              <a:ea typeface="Lobster"/>
              <a:cs typeface="Lobster"/>
              <a:sym typeface="Lobster"/>
            </a:endParaRPr>
          </a:p>
        </p:txBody>
      </p:sp>
      <p:sp>
        <p:nvSpPr>
          <p:cNvPr id="183" name="Google Shape;183;p29"/>
          <p:cNvSpPr txBox="1"/>
          <p:nvPr/>
        </p:nvSpPr>
        <p:spPr>
          <a:xfrm>
            <a:off x="4289450" y="3754650"/>
            <a:ext cx="4469100" cy="936000"/>
          </a:xfrm>
          <a:prstGeom prst="rect">
            <a:avLst/>
          </a:prstGeom>
          <a:noFill/>
          <a:ln>
            <a:noFill/>
          </a:ln>
        </p:spPr>
        <p:txBody>
          <a:bodyPr anchorCtr="0" anchor="t" bIns="36575" lIns="64000" spcFirstLastPara="1" rIns="64000" wrap="square" tIns="36575">
            <a:spAutoFit/>
          </a:bodyPr>
          <a:lstStyle/>
          <a:p>
            <a:pPr indent="0" lvl="0" marL="0" rtl="0" algn="l">
              <a:spcBef>
                <a:spcPts val="0"/>
              </a:spcBef>
              <a:spcAft>
                <a:spcPts val="0"/>
              </a:spcAft>
              <a:buNone/>
            </a:pPr>
            <a:r>
              <a:rPr lang="en" sz="1700">
                <a:solidFill>
                  <a:srgbClr val="FFFFFF"/>
                </a:solidFill>
                <a:latin typeface="Nunito Sans"/>
                <a:ea typeface="Nunito Sans"/>
                <a:cs typeface="Nunito Sans"/>
                <a:sym typeface="Nunito Sans"/>
              </a:rPr>
              <a:t>Renata Curty</a:t>
            </a:r>
            <a:endParaRPr sz="1700">
              <a:solidFill>
                <a:srgbClr val="FFFFFF"/>
              </a:solidFill>
              <a:latin typeface="Nunito Sans"/>
              <a:ea typeface="Nunito Sans"/>
              <a:cs typeface="Nunito Sans"/>
              <a:sym typeface="Nunito Sans"/>
            </a:endParaRPr>
          </a:p>
          <a:p>
            <a:pPr indent="0" lvl="0" marL="0" rtl="0" algn="l">
              <a:spcBef>
                <a:spcPts val="0"/>
              </a:spcBef>
              <a:spcAft>
                <a:spcPts val="0"/>
              </a:spcAft>
              <a:buNone/>
            </a:pPr>
            <a:r>
              <a:rPr lang="en" sz="1300">
                <a:solidFill>
                  <a:srgbClr val="FEBC11"/>
                </a:solidFill>
                <a:latin typeface="Nunito Sans"/>
                <a:ea typeface="Nunito Sans"/>
                <a:cs typeface="Nunito Sans"/>
                <a:sym typeface="Nunito Sans"/>
              </a:rPr>
              <a:t>Research Data Services, UCSB Library</a:t>
            </a:r>
            <a:endParaRPr sz="1300">
              <a:solidFill>
                <a:srgbClr val="FEBC11"/>
              </a:solidFill>
              <a:latin typeface="Nunito Sans"/>
              <a:ea typeface="Nunito Sans"/>
              <a:cs typeface="Nunito Sans"/>
              <a:sym typeface="Nunito Sans"/>
            </a:endParaRPr>
          </a:p>
          <a:p>
            <a:pPr indent="0" lvl="0" marL="0" rtl="0" algn="l">
              <a:spcBef>
                <a:spcPts val="0"/>
              </a:spcBef>
              <a:spcAft>
                <a:spcPts val="0"/>
              </a:spcAft>
              <a:buNone/>
            </a:pPr>
            <a:r>
              <a:rPr lang="en" sz="1300">
                <a:solidFill>
                  <a:srgbClr val="FEBC11"/>
                </a:solidFill>
                <a:latin typeface="Nunito Sans"/>
                <a:ea typeface="Nunito Sans"/>
                <a:cs typeface="Nunito Sans"/>
                <a:sym typeface="Nunito Sans"/>
              </a:rPr>
              <a:t>rds@library.ucsb.edu</a:t>
            </a:r>
            <a:endParaRPr sz="1300">
              <a:solidFill>
                <a:srgbClr val="FEBC11"/>
              </a:solidFill>
              <a:latin typeface="Nunito Sans"/>
              <a:ea typeface="Nunito Sans"/>
              <a:cs typeface="Nunito Sans"/>
              <a:sym typeface="Nunito Sans"/>
            </a:endParaRPr>
          </a:p>
          <a:p>
            <a:pPr indent="0" lvl="0" marL="0" rtl="0" algn="l">
              <a:spcBef>
                <a:spcPts val="0"/>
              </a:spcBef>
              <a:spcAft>
                <a:spcPts val="0"/>
              </a:spcAft>
              <a:buNone/>
            </a:pPr>
            <a:r>
              <a:t/>
            </a:r>
            <a:endParaRPr sz="1300">
              <a:solidFill>
                <a:srgbClr val="FEBC11"/>
              </a:solidFill>
              <a:latin typeface="Century Gothic"/>
              <a:ea typeface="Century Gothic"/>
              <a:cs typeface="Century Gothic"/>
              <a:sym typeface="Century Gothic"/>
            </a:endParaRPr>
          </a:p>
        </p:txBody>
      </p:sp>
      <p:sp>
        <p:nvSpPr>
          <p:cNvPr id="184" name="Google Shape;184;p29"/>
          <p:cNvSpPr txBox="1"/>
          <p:nvPr/>
        </p:nvSpPr>
        <p:spPr>
          <a:xfrm>
            <a:off x="200025" y="247650"/>
            <a:ext cx="7116900" cy="8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lt2"/>
                </a:solidFill>
                <a:latin typeface="Nunito Sans"/>
                <a:ea typeface="Nunito Sans"/>
                <a:cs typeface="Nunito Sans"/>
                <a:sym typeface="Nunito Sans"/>
              </a:rPr>
              <a:t>EDS213 - Databases &amp; Data Management</a:t>
            </a:r>
            <a:endParaRPr b="1" sz="1500">
              <a:solidFill>
                <a:schemeClr val="lt2"/>
              </a:solidFill>
              <a:latin typeface="Nunito Sans"/>
              <a:ea typeface="Nunito Sans"/>
              <a:cs typeface="Nunito Sans"/>
              <a:sym typeface="Nunito Sans"/>
            </a:endParaRPr>
          </a:p>
          <a:p>
            <a:pPr indent="0" lvl="0" marL="0" rtl="0" algn="l">
              <a:spcBef>
                <a:spcPts val="0"/>
              </a:spcBef>
              <a:spcAft>
                <a:spcPts val="0"/>
              </a:spcAft>
              <a:buNone/>
            </a:pPr>
            <a:r>
              <a:rPr b="1" lang="en" sz="1500">
                <a:solidFill>
                  <a:schemeClr val="lt2"/>
                </a:solidFill>
                <a:latin typeface="Nunito Sans"/>
                <a:ea typeface="Nunito Sans"/>
                <a:cs typeface="Nunito Sans"/>
                <a:sym typeface="Nunito Sans"/>
              </a:rPr>
              <a:t>Week 8</a:t>
            </a:r>
            <a:endParaRPr b="1" sz="1500">
              <a:solidFill>
                <a:schemeClr val="lt2"/>
              </a:solidFill>
              <a:latin typeface="Nunito Sans"/>
              <a:ea typeface="Nunito Sans"/>
              <a:cs typeface="Nunito Sans"/>
              <a:sym typeface="Nunito Sans"/>
            </a:endParaRPr>
          </a:p>
          <a:p>
            <a:pPr indent="0" lvl="0" marL="0" rtl="0" algn="l">
              <a:spcBef>
                <a:spcPts val="0"/>
              </a:spcBef>
              <a:spcAft>
                <a:spcPts val="0"/>
              </a:spcAft>
              <a:buNone/>
            </a:pPr>
            <a:r>
              <a:t/>
            </a:r>
            <a:endParaRPr i="1" sz="1300">
              <a:solidFill>
                <a:srgbClr val="F1C232"/>
              </a:solidFill>
              <a:latin typeface="Lobster"/>
              <a:ea typeface="Lobster"/>
              <a:cs typeface="Lobster"/>
              <a:sym typeface="Lobs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8"/>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p:txBody>
      </p:sp>
      <p:sp>
        <p:nvSpPr>
          <p:cNvPr id="265" name="Google Shape;265;p38"/>
          <p:cNvSpPr txBox="1"/>
          <p:nvPr/>
        </p:nvSpPr>
        <p:spPr>
          <a:xfrm>
            <a:off x="311700" y="30805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Example: </a:t>
            </a:r>
            <a:r>
              <a:rPr b="1" lang="en" sz="2400">
                <a:solidFill>
                  <a:srgbClr val="004B83"/>
                </a:solidFill>
                <a:latin typeface="Century Gothic"/>
                <a:ea typeface="Century Gothic"/>
                <a:cs typeface="Century Gothic"/>
                <a:sym typeface="Century Gothic"/>
              </a:rPr>
              <a:t>Disaster Prevention</a:t>
            </a:r>
            <a:endParaRPr b="1" sz="2400">
              <a:solidFill>
                <a:srgbClr val="004B83"/>
              </a:solidFill>
              <a:latin typeface="Century Gothic"/>
              <a:ea typeface="Century Gothic"/>
              <a:cs typeface="Century Gothic"/>
              <a:sym typeface="Century Gothic"/>
            </a:endParaRPr>
          </a:p>
        </p:txBody>
      </p:sp>
      <p:sp>
        <p:nvSpPr>
          <p:cNvPr id="266" name="Google Shape;266;p38"/>
          <p:cNvSpPr txBox="1"/>
          <p:nvPr/>
        </p:nvSpPr>
        <p:spPr>
          <a:xfrm>
            <a:off x="4139775" y="1115725"/>
            <a:ext cx="469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67" name="Google Shape;267;p38"/>
          <p:cNvSpPr txBox="1"/>
          <p:nvPr/>
        </p:nvSpPr>
        <p:spPr>
          <a:xfrm>
            <a:off x="396150" y="1017725"/>
            <a:ext cx="5820300" cy="242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b="1" sz="2000">
              <a:solidFill>
                <a:srgbClr val="040C28"/>
              </a:solidFill>
              <a:latin typeface="Avenir"/>
              <a:ea typeface="Avenir"/>
              <a:cs typeface="Avenir"/>
              <a:sym typeface="Avenir"/>
            </a:endParaRPr>
          </a:p>
          <a:p>
            <a:pPr indent="-355600" lvl="0" marL="457200" rtl="0" algn="l">
              <a:lnSpc>
                <a:spcPct val="115000"/>
              </a:lnSpc>
              <a:spcBef>
                <a:spcPts val="1000"/>
              </a:spcBef>
              <a:spcAft>
                <a:spcPts val="0"/>
              </a:spcAft>
              <a:buClr>
                <a:srgbClr val="040C28"/>
              </a:buClr>
              <a:buSzPts val="2000"/>
              <a:buFont typeface="Avenir"/>
              <a:buChar char="●"/>
            </a:pPr>
            <a:r>
              <a:rPr b="1" lang="en" sz="2000">
                <a:solidFill>
                  <a:srgbClr val="040C28"/>
                </a:solidFill>
                <a:latin typeface="Avenir"/>
                <a:ea typeface="Avenir"/>
                <a:cs typeface="Avenir"/>
                <a:sym typeface="Avenir"/>
              </a:rPr>
              <a:t>Predictive</a:t>
            </a:r>
            <a:r>
              <a:rPr b="1" lang="en" sz="2000">
                <a:solidFill>
                  <a:srgbClr val="040C28"/>
                </a:solidFill>
                <a:latin typeface="Avenir"/>
                <a:ea typeface="Avenir"/>
                <a:cs typeface="Avenir"/>
                <a:sym typeface="Avenir"/>
              </a:rPr>
              <a:t> Models</a:t>
            </a:r>
            <a:endParaRPr b="1" sz="2000">
              <a:solidFill>
                <a:srgbClr val="040C28"/>
              </a:solidFill>
              <a:latin typeface="Avenir"/>
              <a:ea typeface="Avenir"/>
              <a:cs typeface="Avenir"/>
              <a:sym typeface="Avenir"/>
            </a:endParaRPr>
          </a:p>
          <a:p>
            <a:pPr indent="-355600" lvl="1" marL="914400" rtl="0" algn="l">
              <a:lnSpc>
                <a:spcPct val="115000"/>
              </a:lnSpc>
              <a:spcBef>
                <a:spcPts val="1000"/>
              </a:spcBef>
              <a:spcAft>
                <a:spcPts val="0"/>
              </a:spcAft>
              <a:buClr>
                <a:srgbClr val="040C28"/>
              </a:buClr>
              <a:buSzPts val="2000"/>
              <a:buFont typeface="Avenir"/>
              <a:buChar char="○"/>
            </a:pPr>
            <a:r>
              <a:rPr b="1" lang="en" sz="2000">
                <a:solidFill>
                  <a:srgbClr val="040C28"/>
                </a:solidFill>
                <a:latin typeface="Avenir"/>
                <a:ea typeface="Avenir"/>
                <a:cs typeface="Avenir"/>
                <a:sym typeface="Avenir"/>
              </a:rPr>
              <a:t>Preparedness plan</a:t>
            </a:r>
            <a:endParaRPr b="1" sz="2000">
              <a:solidFill>
                <a:srgbClr val="040C28"/>
              </a:solidFill>
              <a:latin typeface="Avenir"/>
              <a:ea typeface="Avenir"/>
              <a:cs typeface="Avenir"/>
              <a:sym typeface="Avenir"/>
            </a:endParaRPr>
          </a:p>
          <a:p>
            <a:pPr indent="-355600" lvl="1" marL="914400" rtl="0" algn="l">
              <a:lnSpc>
                <a:spcPct val="115000"/>
              </a:lnSpc>
              <a:spcBef>
                <a:spcPts val="1000"/>
              </a:spcBef>
              <a:spcAft>
                <a:spcPts val="0"/>
              </a:spcAft>
              <a:buClr>
                <a:srgbClr val="040C28"/>
              </a:buClr>
              <a:buSzPts val="2000"/>
              <a:buFont typeface="Avenir"/>
              <a:buChar char="○"/>
            </a:pPr>
            <a:r>
              <a:rPr b="1" lang="en" sz="2000">
                <a:solidFill>
                  <a:srgbClr val="040C28"/>
                </a:solidFill>
                <a:latin typeface="Avenir"/>
                <a:ea typeface="Avenir"/>
                <a:cs typeface="Avenir"/>
                <a:sym typeface="Avenir"/>
              </a:rPr>
              <a:t>Emergency response</a:t>
            </a:r>
            <a:endParaRPr b="1" sz="2000">
              <a:solidFill>
                <a:srgbClr val="040C28"/>
              </a:solidFill>
              <a:latin typeface="Avenir"/>
              <a:ea typeface="Avenir"/>
              <a:cs typeface="Avenir"/>
              <a:sym typeface="Avenir"/>
            </a:endParaRPr>
          </a:p>
          <a:p>
            <a:pPr indent="0" lvl="0" marL="0" rtl="0" algn="l">
              <a:lnSpc>
                <a:spcPct val="115000"/>
              </a:lnSpc>
              <a:spcBef>
                <a:spcPts val="1000"/>
              </a:spcBef>
              <a:spcAft>
                <a:spcPts val="1000"/>
              </a:spcAft>
              <a:buNone/>
            </a:pPr>
            <a:r>
              <a:t/>
            </a:r>
            <a:endParaRPr b="1" sz="2000">
              <a:solidFill>
                <a:srgbClr val="040C28"/>
              </a:solidFill>
              <a:latin typeface="Avenir"/>
              <a:ea typeface="Avenir"/>
              <a:cs typeface="Avenir"/>
              <a:sym typeface="Avenir"/>
            </a:endParaRPr>
          </a:p>
        </p:txBody>
      </p:sp>
      <p:sp>
        <p:nvSpPr>
          <p:cNvPr id="268" name="Google Shape;268;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69" name="Google Shape;269;p38"/>
          <p:cNvPicPr preferRelativeResize="0"/>
          <p:nvPr/>
        </p:nvPicPr>
        <p:blipFill rotWithShape="1">
          <a:blip r:embed="rId3">
            <a:alphaModFix/>
          </a:blip>
          <a:srcRect b="0" l="0" r="0" t="18340"/>
          <a:stretch/>
        </p:blipFill>
        <p:spPr>
          <a:xfrm>
            <a:off x="4451400" y="969577"/>
            <a:ext cx="4692600" cy="3735597"/>
          </a:xfrm>
          <a:prstGeom prst="rect">
            <a:avLst/>
          </a:prstGeom>
          <a:noFill/>
          <a:ln>
            <a:noFill/>
          </a:ln>
        </p:spPr>
      </p:pic>
      <p:sp>
        <p:nvSpPr>
          <p:cNvPr id="270" name="Google Shape;270;p38"/>
          <p:cNvSpPr txBox="1"/>
          <p:nvPr/>
        </p:nvSpPr>
        <p:spPr>
          <a:xfrm>
            <a:off x="396150" y="3364675"/>
            <a:ext cx="3151800" cy="825600"/>
          </a:xfrm>
          <a:prstGeom prst="rect">
            <a:avLst/>
          </a:prstGeom>
          <a:solidFill>
            <a:schemeClr val="accent4"/>
          </a:soli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solidFill>
                  <a:schemeClr val="dk1"/>
                </a:solidFill>
                <a:latin typeface="Avenir"/>
                <a:ea typeface="Avenir"/>
                <a:cs typeface="Avenir"/>
                <a:sym typeface="Avenir"/>
              </a:rPr>
              <a:t>Contextual information?</a:t>
            </a:r>
            <a:endParaRPr sz="1500">
              <a:solidFill>
                <a:schemeClr val="dk1"/>
              </a:solidFill>
              <a:latin typeface="Avenir"/>
              <a:ea typeface="Avenir"/>
              <a:cs typeface="Avenir"/>
              <a:sym typeface="Avenir"/>
            </a:endParaRPr>
          </a:p>
          <a:p>
            <a:pPr indent="0" lvl="0" marL="0" rtl="0" algn="l">
              <a:spcBef>
                <a:spcPts val="0"/>
              </a:spcBef>
              <a:spcAft>
                <a:spcPts val="0"/>
              </a:spcAft>
              <a:buNone/>
            </a:pPr>
            <a:r>
              <a:rPr lang="en" sz="1500">
                <a:solidFill>
                  <a:schemeClr val="dk1"/>
                </a:solidFill>
                <a:latin typeface="Avenir"/>
                <a:ea typeface="Avenir"/>
                <a:cs typeface="Avenir"/>
                <a:sym typeface="Avenir"/>
              </a:rPr>
              <a:t>Any limitations/biases in data?</a:t>
            </a:r>
            <a:endParaRPr sz="1500">
              <a:solidFill>
                <a:schemeClr val="dk1"/>
              </a:solidFill>
              <a:latin typeface="Avenir"/>
              <a:ea typeface="Avenir"/>
              <a:cs typeface="Avenir"/>
              <a:sym typeface="Avenir"/>
            </a:endParaRPr>
          </a:p>
          <a:p>
            <a:pPr indent="0" lvl="0" marL="0" rtl="0" algn="l">
              <a:spcBef>
                <a:spcPts val="0"/>
              </a:spcBef>
              <a:spcAft>
                <a:spcPts val="0"/>
              </a:spcAft>
              <a:buNone/>
            </a:pPr>
            <a:r>
              <a:rPr lang="en" sz="1500">
                <a:solidFill>
                  <a:schemeClr val="dk1"/>
                </a:solidFill>
                <a:latin typeface="Avenir"/>
                <a:ea typeface="Avenir"/>
                <a:cs typeface="Avenir"/>
                <a:sym typeface="Avenir"/>
              </a:rPr>
              <a:t>Community needs? </a:t>
            </a:r>
            <a:endParaRPr sz="1500">
              <a:solidFill>
                <a:schemeClr val="dk1"/>
              </a:solidFill>
              <a:latin typeface="Avenir"/>
              <a:ea typeface="Avenir"/>
              <a:cs typeface="Avenir"/>
              <a:sym typeface="Avenir"/>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76" name="Google Shape;276;p39"/>
          <p:cNvPicPr preferRelativeResize="0"/>
          <p:nvPr/>
        </p:nvPicPr>
        <p:blipFill>
          <a:blip r:embed="rId3">
            <a:alphaModFix/>
          </a:blip>
          <a:stretch>
            <a:fillRect/>
          </a:stretch>
        </p:blipFill>
        <p:spPr>
          <a:xfrm>
            <a:off x="5664225" y="104650"/>
            <a:ext cx="2981782" cy="4838700"/>
          </a:xfrm>
          <a:prstGeom prst="rect">
            <a:avLst/>
          </a:prstGeom>
          <a:noFill/>
          <a:ln>
            <a:noFill/>
          </a:ln>
          <a:effectLst>
            <a:outerShdw blurRad="57150" rotWithShape="0" algn="bl" dir="5400000" dist="19050">
              <a:srgbClr val="000000">
                <a:alpha val="50000"/>
              </a:srgbClr>
            </a:outerShdw>
          </a:effectLst>
        </p:spPr>
      </p:pic>
      <p:sp>
        <p:nvSpPr>
          <p:cNvPr id="277" name="Google Shape;277;p39"/>
          <p:cNvSpPr txBox="1"/>
          <p:nvPr/>
        </p:nvSpPr>
        <p:spPr>
          <a:xfrm>
            <a:off x="554700" y="4663100"/>
            <a:ext cx="3000000" cy="300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50" u="sng">
                <a:solidFill>
                  <a:schemeClr val="hlink"/>
                </a:solidFill>
                <a:latin typeface="Century Gothic"/>
                <a:ea typeface="Century Gothic"/>
                <a:cs typeface="Century Gothic"/>
                <a:sym typeface="Century Gothic"/>
                <a:hlinkClick r:id="rId4"/>
              </a:rPr>
              <a:t>https://doi.org/10.1016/j.ijdrr.2023.103825</a:t>
            </a:r>
            <a:endParaRPr sz="1100">
              <a:latin typeface="Century Gothic"/>
              <a:ea typeface="Century Gothic"/>
              <a:cs typeface="Century Gothic"/>
              <a:sym typeface="Century Gothic"/>
            </a:endParaRPr>
          </a:p>
        </p:txBody>
      </p:sp>
      <p:sp>
        <p:nvSpPr>
          <p:cNvPr id="278" name="Google Shape;278;p39"/>
          <p:cNvSpPr txBox="1"/>
          <p:nvPr/>
        </p:nvSpPr>
        <p:spPr>
          <a:xfrm>
            <a:off x="418400" y="830600"/>
            <a:ext cx="4967100" cy="38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1F1F1F"/>
              </a:solidFill>
              <a:latin typeface="Georgia"/>
              <a:ea typeface="Georgia"/>
              <a:cs typeface="Georgia"/>
              <a:sym typeface="Georgia"/>
            </a:endParaRPr>
          </a:p>
          <a:p>
            <a:pPr indent="0" lvl="0" marL="0" rtl="0" algn="l">
              <a:spcBef>
                <a:spcPts val="0"/>
              </a:spcBef>
              <a:spcAft>
                <a:spcPts val="0"/>
              </a:spcAft>
              <a:buNone/>
            </a:pPr>
            <a:r>
              <a:t/>
            </a:r>
            <a:endParaRPr sz="1200">
              <a:solidFill>
                <a:srgbClr val="1F1F1F"/>
              </a:solidFill>
              <a:latin typeface="Georgia"/>
              <a:ea typeface="Georgia"/>
              <a:cs typeface="Georgia"/>
              <a:sym typeface="Georgia"/>
            </a:endParaRPr>
          </a:p>
          <a:p>
            <a:pPr indent="-323850" lvl="0" marL="457200" rtl="0" algn="l">
              <a:lnSpc>
                <a:spcPct val="115000"/>
              </a:lnSpc>
              <a:spcBef>
                <a:spcPts val="1500"/>
              </a:spcBef>
              <a:spcAft>
                <a:spcPts val="0"/>
              </a:spcAft>
              <a:buClr>
                <a:srgbClr val="0D0D0D"/>
              </a:buClr>
              <a:buSzPts val="1500"/>
              <a:buFont typeface="Avenir"/>
              <a:buChar char="●"/>
            </a:pPr>
            <a:r>
              <a:rPr b="1" lang="en" sz="1500">
                <a:solidFill>
                  <a:srgbClr val="0D0D0D"/>
                </a:solidFill>
                <a:highlight>
                  <a:srgbClr val="FFFFFF"/>
                </a:highlight>
                <a:latin typeface="Avenir"/>
                <a:ea typeface="Avenir"/>
                <a:cs typeface="Avenir"/>
                <a:sym typeface="Avenir"/>
              </a:rPr>
              <a:t>Sample Bias:</a:t>
            </a:r>
            <a:r>
              <a:rPr lang="en" sz="1500">
                <a:solidFill>
                  <a:srgbClr val="0D0D0D"/>
                </a:solidFill>
                <a:highlight>
                  <a:srgbClr val="FFFFFF"/>
                </a:highlight>
                <a:latin typeface="Avenir"/>
                <a:ea typeface="Avenir"/>
                <a:cs typeface="Avenir"/>
                <a:sym typeface="Avenir"/>
              </a:rPr>
              <a:t> Can affect the overall validity of the study results, making them non-generalizable.</a:t>
            </a:r>
            <a:endParaRPr sz="1500">
              <a:solidFill>
                <a:srgbClr val="0D0D0D"/>
              </a:solidFill>
              <a:highlight>
                <a:srgbClr val="FFFFFF"/>
              </a:highlight>
              <a:latin typeface="Avenir"/>
              <a:ea typeface="Avenir"/>
              <a:cs typeface="Avenir"/>
              <a:sym typeface="Avenir"/>
            </a:endParaRPr>
          </a:p>
          <a:p>
            <a:pPr indent="-323850" lvl="0" marL="457200" rtl="0" algn="l">
              <a:lnSpc>
                <a:spcPct val="115000"/>
              </a:lnSpc>
              <a:spcBef>
                <a:spcPts val="1000"/>
              </a:spcBef>
              <a:spcAft>
                <a:spcPts val="0"/>
              </a:spcAft>
              <a:buClr>
                <a:srgbClr val="0D0D0D"/>
              </a:buClr>
              <a:buSzPts val="1500"/>
              <a:buFont typeface="Avenir"/>
              <a:buChar char="●"/>
            </a:pPr>
            <a:r>
              <a:rPr b="1" lang="en" sz="1500">
                <a:solidFill>
                  <a:srgbClr val="0D0D0D"/>
                </a:solidFill>
                <a:highlight>
                  <a:srgbClr val="FFFFFF"/>
                </a:highlight>
                <a:latin typeface="Avenir"/>
                <a:ea typeface="Avenir"/>
                <a:cs typeface="Avenir"/>
                <a:sym typeface="Avenir"/>
              </a:rPr>
              <a:t>Demographic Bias:</a:t>
            </a:r>
            <a:r>
              <a:rPr lang="en" sz="1500">
                <a:solidFill>
                  <a:srgbClr val="0D0D0D"/>
                </a:solidFill>
                <a:highlight>
                  <a:srgbClr val="FFFFFF"/>
                </a:highlight>
                <a:latin typeface="Avenir"/>
                <a:ea typeface="Avenir"/>
                <a:cs typeface="Avenir"/>
                <a:sym typeface="Avenir"/>
              </a:rPr>
              <a:t> Can lead to findings that do not accurately reflect the experiences or conditions of underrepresented demographic groups.</a:t>
            </a:r>
            <a:endParaRPr sz="1500">
              <a:solidFill>
                <a:srgbClr val="0D0D0D"/>
              </a:solidFill>
              <a:highlight>
                <a:srgbClr val="FFFFFF"/>
              </a:highlight>
              <a:latin typeface="Avenir"/>
              <a:ea typeface="Avenir"/>
              <a:cs typeface="Avenir"/>
              <a:sym typeface="Avenir"/>
            </a:endParaRPr>
          </a:p>
          <a:p>
            <a:pPr indent="-323850" lvl="0" marL="457200" rtl="0" algn="l">
              <a:lnSpc>
                <a:spcPct val="115000"/>
              </a:lnSpc>
              <a:spcBef>
                <a:spcPts val="1500"/>
              </a:spcBef>
              <a:spcAft>
                <a:spcPts val="0"/>
              </a:spcAft>
              <a:buClr>
                <a:srgbClr val="0D0D0D"/>
              </a:buClr>
              <a:buSzPts val="1500"/>
              <a:buFont typeface="Avenir"/>
              <a:buChar char="●"/>
            </a:pPr>
            <a:r>
              <a:rPr b="1" lang="en" sz="1500">
                <a:solidFill>
                  <a:srgbClr val="0D0D0D"/>
                </a:solidFill>
                <a:highlight>
                  <a:srgbClr val="FFFFFF"/>
                </a:highlight>
                <a:latin typeface="Avenir"/>
                <a:ea typeface="Avenir"/>
                <a:cs typeface="Avenir"/>
                <a:sym typeface="Avenir"/>
              </a:rPr>
              <a:t>Spatial Bias:</a:t>
            </a:r>
            <a:r>
              <a:rPr lang="en" sz="1500">
                <a:solidFill>
                  <a:srgbClr val="0D0D0D"/>
                </a:solidFill>
                <a:highlight>
                  <a:srgbClr val="FFFFFF"/>
                </a:highlight>
                <a:latin typeface="Avenir"/>
                <a:ea typeface="Avenir"/>
                <a:cs typeface="Avenir"/>
                <a:sym typeface="Avenir"/>
              </a:rPr>
              <a:t> Can result in inaccurate geographical conclusions or interventions that may not be effective across different areas.</a:t>
            </a:r>
            <a:endParaRPr sz="1500">
              <a:solidFill>
                <a:srgbClr val="0D0D0D"/>
              </a:solidFill>
              <a:highlight>
                <a:srgbClr val="FFFFFF"/>
              </a:highlight>
              <a:latin typeface="Avenir"/>
              <a:ea typeface="Avenir"/>
              <a:cs typeface="Avenir"/>
              <a:sym typeface="Avenir"/>
            </a:endParaRPr>
          </a:p>
          <a:p>
            <a:pPr indent="0" lvl="0" marL="457200" rtl="0" algn="l">
              <a:spcBef>
                <a:spcPts val="1000"/>
              </a:spcBef>
              <a:spcAft>
                <a:spcPts val="0"/>
              </a:spcAft>
              <a:buNone/>
            </a:pPr>
            <a:r>
              <a:t/>
            </a:r>
            <a:endParaRPr b="1">
              <a:solidFill>
                <a:srgbClr val="1F1F1F"/>
              </a:solidFill>
              <a:latin typeface="Avenir"/>
              <a:ea typeface="Avenir"/>
              <a:cs typeface="Avenir"/>
              <a:sym typeface="Avenir"/>
            </a:endParaRPr>
          </a:p>
          <a:p>
            <a:pPr indent="0" lvl="0" marL="0" rtl="0" algn="l">
              <a:spcBef>
                <a:spcPts val="0"/>
              </a:spcBef>
              <a:spcAft>
                <a:spcPts val="0"/>
              </a:spcAft>
              <a:buNone/>
            </a:pPr>
            <a:r>
              <a:t/>
            </a:r>
            <a:endParaRPr sz="1200">
              <a:solidFill>
                <a:srgbClr val="1F1F1F"/>
              </a:solidFill>
              <a:latin typeface="Georgia"/>
              <a:ea typeface="Georgia"/>
              <a:cs typeface="Georgia"/>
              <a:sym typeface="Georgia"/>
            </a:endParaRPr>
          </a:p>
          <a:p>
            <a:pPr indent="0" lvl="0" marL="0" rtl="0" algn="l">
              <a:spcBef>
                <a:spcPts val="0"/>
              </a:spcBef>
              <a:spcAft>
                <a:spcPts val="0"/>
              </a:spcAft>
              <a:buNone/>
            </a:pPr>
            <a:r>
              <a:t/>
            </a:r>
            <a:endParaRPr sz="1200">
              <a:solidFill>
                <a:srgbClr val="1F1F1F"/>
              </a:solidFill>
              <a:latin typeface="Georgia"/>
              <a:ea typeface="Georgia"/>
              <a:cs typeface="Georgia"/>
              <a:sym typeface="Georgia"/>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
        <p:nvSpPr>
          <p:cNvPr id="279" name="Google Shape;279;p39"/>
          <p:cNvSpPr txBox="1"/>
          <p:nvPr/>
        </p:nvSpPr>
        <p:spPr>
          <a:xfrm>
            <a:off x="311700" y="30805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Bias Assessment</a:t>
            </a:r>
            <a:endParaRPr b="1" sz="2400">
              <a:solidFill>
                <a:srgbClr val="004B83"/>
              </a:solidFill>
              <a:latin typeface="Century Gothic"/>
              <a:ea typeface="Century Gothic"/>
              <a:cs typeface="Century Gothic"/>
              <a:sym typeface="Century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0"/>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p:txBody>
      </p:sp>
      <p:sp>
        <p:nvSpPr>
          <p:cNvPr id="285" name="Google Shape;285;p40"/>
          <p:cNvSpPr txBox="1"/>
          <p:nvPr/>
        </p:nvSpPr>
        <p:spPr>
          <a:xfrm>
            <a:off x="311700" y="953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Potential DM Ethical Issues</a:t>
            </a:r>
            <a:endParaRPr b="1" sz="3200">
              <a:solidFill>
                <a:srgbClr val="004B83"/>
              </a:solidFill>
              <a:latin typeface="Century Gothic"/>
              <a:ea typeface="Century Gothic"/>
              <a:cs typeface="Century Gothic"/>
              <a:sym typeface="Century Gothic"/>
            </a:endParaRPr>
          </a:p>
        </p:txBody>
      </p:sp>
      <p:sp>
        <p:nvSpPr>
          <p:cNvPr id="286" name="Google Shape;286;p40"/>
          <p:cNvSpPr txBox="1"/>
          <p:nvPr/>
        </p:nvSpPr>
        <p:spPr>
          <a:xfrm>
            <a:off x="4183425" y="847200"/>
            <a:ext cx="4846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0B7743"/>
                </a:solidFill>
                <a:latin typeface="Century Gothic"/>
                <a:ea typeface="Century Gothic"/>
                <a:cs typeface="Century Gothic"/>
                <a:sym typeface="Century Gothic"/>
              </a:rPr>
              <a:t>COLLECT &amp; CREATE</a:t>
            </a:r>
            <a:endParaRPr b="1">
              <a:solidFill>
                <a:srgbClr val="0B7743"/>
              </a:solidFill>
              <a:latin typeface="Century Gothic"/>
              <a:ea typeface="Century Gothic"/>
              <a:cs typeface="Century Gothic"/>
              <a:sym typeface="Century Gothic"/>
            </a:endParaRPr>
          </a:p>
          <a:p>
            <a:pPr indent="0" lvl="0" marL="0" rtl="0" algn="l">
              <a:spcBef>
                <a:spcPts val="0"/>
              </a:spcBef>
              <a:spcAft>
                <a:spcPts val="0"/>
              </a:spcAft>
              <a:buNone/>
            </a:pPr>
            <a:r>
              <a:rPr b="1" lang="en">
                <a:solidFill>
                  <a:srgbClr val="085631"/>
                </a:solidFill>
                <a:latin typeface="Century Gothic"/>
                <a:ea typeface="Century Gothic"/>
                <a:cs typeface="Century Gothic"/>
                <a:sym typeface="Century Gothic"/>
              </a:rPr>
              <a:t>ANALYZE &amp; COLLABORATE</a:t>
            </a:r>
            <a:endParaRPr b="1">
              <a:solidFill>
                <a:srgbClr val="085631"/>
              </a:solidFill>
              <a:latin typeface="Century Gothic"/>
              <a:ea typeface="Century Gothic"/>
              <a:cs typeface="Century Gothic"/>
              <a:sym typeface="Century Gothic"/>
            </a:endParaRPr>
          </a:p>
          <a:p>
            <a:pPr indent="0" lvl="0" marL="0" rtl="0" algn="l">
              <a:spcBef>
                <a:spcPts val="0"/>
              </a:spcBef>
              <a:spcAft>
                <a:spcPts val="0"/>
              </a:spcAft>
              <a:buNone/>
            </a:pPr>
            <a:r>
              <a:rPr b="1" lang="en">
                <a:solidFill>
                  <a:srgbClr val="CC0000"/>
                </a:solidFill>
                <a:latin typeface="Century Gothic"/>
                <a:ea typeface="Century Gothic"/>
                <a:cs typeface="Century Gothic"/>
                <a:sym typeface="Century Gothic"/>
              </a:rPr>
              <a:t>SHARE AND DISSEMINATE</a:t>
            </a:r>
            <a:endParaRPr b="1">
              <a:solidFill>
                <a:srgbClr val="CC0000"/>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rPr b="1" lang="en">
                <a:solidFill>
                  <a:srgbClr val="FF9900"/>
                </a:solidFill>
                <a:latin typeface="Century Gothic"/>
                <a:ea typeface="Century Gothic"/>
                <a:cs typeface="Century Gothic"/>
                <a:sym typeface="Century Gothic"/>
              </a:rPr>
              <a:t>PUBLISH &amp; REUSE</a:t>
            </a:r>
            <a:endParaRPr b="1">
              <a:solidFill>
                <a:srgbClr val="085631"/>
              </a:solidFill>
              <a:latin typeface="Century Gothic"/>
              <a:ea typeface="Century Gothic"/>
              <a:cs typeface="Century Gothic"/>
              <a:sym typeface="Century Gothic"/>
            </a:endParaRPr>
          </a:p>
        </p:txBody>
      </p:sp>
      <p:sp>
        <p:nvSpPr>
          <p:cNvPr id="287" name="Google Shape;287;p40"/>
          <p:cNvSpPr txBox="1"/>
          <p:nvPr/>
        </p:nvSpPr>
        <p:spPr>
          <a:xfrm>
            <a:off x="4101675" y="1893900"/>
            <a:ext cx="4587300" cy="315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u="sng">
                <a:latin typeface="Avenir"/>
                <a:ea typeface="Avenir"/>
                <a:cs typeface="Avenir"/>
                <a:sym typeface="Avenir"/>
              </a:rPr>
              <a:t>Inability to reproduce/interpret or lack of transparency</a:t>
            </a:r>
            <a:endParaRPr b="1" sz="2000" u="sng">
              <a:latin typeface="Avenir"/>
              <a:ea typeface="Avenir"/>
              <a:cs typeface="Avenir"/>
              <a:sym typeface="Avenir"/>
            </a:endParaRPr>
          </a:p>
          <a:p>
            <a:pPr indent="0" lvl="0" marL="0" rtl="0" algn="l">
              <a:spcBef>
                <a:spcPts val="0"/>
              </a:spcBef>
              <a:spcAft>
                <a:spcPts val="0"/>
              </a:spcAft>
              <a:buNone/>
            </a:pPr>
            <a:r>
              <a:t/>
            </a:r>
            <a:endParaRPr b="1" sz="2000" u="sng">
              <a:latin typeface="Avenir"/>
              <a:ea typeface="Avenir"/>
              <a:cs typeface="Avenir"/>
              <a:sym typeface="Avenir"/>
            </a:endParaRPr>
          </a:p>
          <a:p>
            <a:pPr indent="0" lvl="0" marL="0" rtl="0" algn="l">
              <a:spcBef>
                <a:spcPts val="0"/>
              </a:spcBef>
              <a:spcAft>
                <a:spcPts val="0"/>
              </a:spcAft>
              <a:buNone/>
            </a:pPr>
            <a:r>
              <a:rPr lang="en" sz="1200">
                <a:solidFill>
                  <a:schemeClr val="dk1"/>
                </a:solidFill>
                <a:latin typeface="Century Gothic"/>
                <a:ea typeface="Century Gothic"/>
                <a:cs typeface="Century Gothic"/>
                <a:sym typeface="Century Gothic"/>
              </a:rPr>
              <a:t>Poor documentation practices and absence of metadata can make it difficult to determine the accuracy, credibility and validity of the data, and may raise questions about whether the data has been manipulated or fabricated. It also prevents reproducibility and scientific advancement or lead to misuse and misinterpretation.</a:t>
            </a:r>
            <a:endParaRPr b="1" sz="1900">
              <a:latin typeface="Avenir"/>
              <a:ea typeface="Avenir"/>
              <a:cs typeface="Avenir"/>
              <a:sym typeface="Avenir"/>
            </a:endParaRPr>
          </a:p>
          <a:p>
            <a:pPr indent="0" lvl="0" marL="0" rtl="0" algn="l">
              <a:spcBef>
                <a:spcPts val="0"/>
              </a:spcBef>
              <a:spcAft>
                <a:spcPts val="0"/>
              </a:spcAft>
              <a:buNone/>
            </a:pPr>
            <a:r>
              <a:t/>
            </a:r>
            <a:endParaRPr sz="1900">
              <a:latin typeface="Avenir"/>
              <a:ea typeface="Avenir"/>
              <a:cs typeface="Avenir"/>
              <a:sym typeface="Aveni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p>
        </p:txBody>
      </p:sp>
      <p:sp>
        <p:nvSpPr>
          <p:cNvPr id="288" name="Google Shape;288;p40"/>
          <p:cNvSpPr txBox="1"/>
          <p:nvPr/>
        </p:nvSpPr>
        <p:spPr>
          <a:xfrm>
            <a:off x="3868400" y="3640075"/>
            <a:ext cx="413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highlight>
                <a:srgbClr val="D1D5DB"/>
              </a:highlight>
              <a:latin typeface="Avenir"/>
              <a:ea typeface="Avenir"/>
              <a:cs typeface="Avenir"/>
              <a:sym typeface="Avenir"/>
            </a:endParaRPr>
          </a:p>
        </p:txBody>
      </p:sp>
      <p:pic>
        <p:nvPicPr>
          <p:cNvPr id="289" name="Google Shape;289;p40"/>
          <p:cNvPicPr preferRelativeResize="0"/>
          <p:nvPr/>
        </p:nvPicPr>
        <p:blipFill>
          <a:blip r:embed="rId3">
            <a:alphaModFix/>
          </a:blip>
          <a:stretch>
            <a:fillRect/>
          </a:stretch>
        </p:blipFill>
        <p:spPr>
          <a:xfrm>
            <a:off x="1745301" y="1677676"/>
            <a:ext cx="2285724" cy="3057399"/>
          </a:xfrm>
          <a:prstGeom prst="rect">
            <a:avLst/>
          </a:prstGeom>
          <a:noFill/>
          <a:ln>
            <a:noFill/>
          </a:ln>
        </p:spPr>
      </p:pic>
      <p:pic>
        <p:nvPicPr>
          <p:cNvPr id="290" name="Google Shape;290;p40"/>
          <p:cNvPicPr preferRelativeResize="0"/>
          <p:nvPr/>
        </p:nvPicPr>
        <p:blipFill>
          <a:blip r:embed="rId4">
            <a:alphaModFix/>
          </a:blip>
          <a:stretch>
            <a:fillRect/>
          </a:stretch>
        </p:blipFill>
        <p:spPr>
          <a:xfrm>
            <a:off x="109250" y="823425"/>
            <a:ext cx="2451158" cy="2731198"/>
          </a:xfrm>
          <a:prstGeom prst="rect">
            <a:avLst/>
          </a:prstGeom>
          <a:noFill/>
          <a:ln>
            <a:noFill/>
          </a:ln>
        </p:spPr>
      </p:pic>
      <p:grpSp>
        <p:nvGrpSpPr>
          <p:cNvPr id="291" name="Google Shape;291;p40"/>
          <p:cNvGrpSpPr/>
          <p:nvPr/>
        </p:nvGrpSpPr>
        <p:grpSpPr>
          <a:xfrm>
            <a:off x="1595464" y="2225340"/>
            <a:ext cx="1088187" cy="802120"/>
            <a:chOff x="1859300" y="4040275"/>
            <a:chExt cx="875100" cy="636300"/>
          </a:xfrm>
        </p:grpSpPr>
        <p:sp>
          <p:nvSpPr>
            <p:cNvPr id="292" name="Google Shape;292;p40"/>
            <p:cNvSpPr/>
            <p:nvPr/>
          </p:nvSpPr>
          <p:spPr>
            <a:xfrm>
              <a:off x="1971200" y="4040275"/>
              <a:ext cx="651600" cy="636300"/>
            </a:xfrm>
            <a:prstGeom prst="ellipse">
              <a:avLst/>
            </a:prstGeom>
            <a:solidFill>
              <a:srgbClr val="D1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0"/>
            <p:cNvSpPr txBox="1"/>
            <p:nvPr/>
          </p:nvSpPr>
          <p:spPr>
            <a:xfrm rot="18895">
              <a:off x="1860193" y="4158334"/>
              <a:ext cx="873313" cy="317405"/>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700">
                  <a:latin typeface="Avenir"/>
                  <a:ea typeface="Avenir"/>
                  <a:cs typeface="Avenir"/>
                  <a:sym typeface="Avenir"/>
                </a:rPr>
                <a:t>Ethically &amp; Responsibly</a:t>
              </a:r>
              <a:endParaRPr b="1" sz="700">
                <a:latin typeface="Avenir"/>
                <a:ea typeface="Avenir"/>
                <a:cs typeface="Avenir"/>
                <a:sym typeface="Avenir"/>
              </a:endParaRPr>
            </a:p>
          </p:txBody>
        </p:sp>
      </p:grpSp>
      <p:sp>
        <p:nvSpPr>
          <p:cNvPr id="294" name="Google Shape;294;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1"/>
          <p:cNvSpPr txBox="1"/>
          <p:nvPr>
            <p:ph type="title"/>
          </p:nvPr>
        </p:nvSpPr>
        <p:spPr>
          <a:xfrm>
            <a:off x="240550" y="1783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t/>
            </a:r>
            <a:endParaRPr b="1" sz="2644">
              <a:solidFill>
                <a:srgbClr val="FEBC11"/>
              </a:solidFill>
              <a:latin typeface="Century Gothic"/>
              <a:ea typeface="Century Gothic"/>
              <a:cs typeface="Century Gothic"/>
              <a:sym typeface="Century Gothic"/>
            </a:endParaRPr>
          </a:p>
        </p:txBody>
      </p:sp>
      <p:sp>
        <p:nvSpPr>
          <p:cNvPr id="300" name="Google Shape;300;p41"/>
          <p:cNvSpPr txBox="1"/>
          <p:nvPr>
            <p:ph type="title"/>
          </p:nvPr>
        </p:nvSpPr>
        <p:spPr>
          <a:xfrm>
            <a:off x="240550" y="1783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t/>
            </a:r>
            <a:endParaRPr b="1" sz="2644">
              <a:solidFill>
                <a:srgbClr val="FEBC11"/>
              </a:solidFill>
              <a:latin typeface="Century Gothic"/>
              <a:ea typeface="Century Gothic"/>
              <a:cs typeface="Century Gothic"/>
              <a:sym typeface="Century Gothic"/>
            </a:endParaRPr>
          </a:p>
        </p:txBody>
      </p:sp>
      <p:sp>
        <p:nvSpPr>
          <p:cNvPr id="301" name="Google Shape;301;p41"/>
          <p:cNvSpPr txBox="1"/>
          <p:nvPr/>
        </p:nvSpPr>
        <p:spPr>
          <a:xfrm>
            <a:off x="392000" y="751025"/>
            <a:ext cx="8462400" cy="181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02" name="Google Shape;302;p41"/>
          <p:cNvSpPr txBox="1"/>
          <p:nvPr>
            <p:ph type="title"/>
          </p:nvPr>
        </p:nvSpPr>
        <p:spPr>
          <a:xfrm>
            <a:off x="240550" y="1783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How reusable?</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t/>
            </a:r>
            <a:endParaRPr b="1" sz="2644">
              <a:solidFill>
                <a:srgbClr val="FEBC11"/>
              </a:solidFill>
              <a:latin typeface="Century Gothic"/>
              <a:ea typeface="Century Gothic"/>
              <a:cs typeface="Century Gothic"/>
              <a:sym typeface="Century Gothic"/>
            </a:endParaRPr>
          </a:p>
        </p:txBody>
      </p:sp>
      <p:graphicFrame>
        <p:nvGraphicFramePr>
          <p:cNvPr id="303" name="Google Shape;303;p41"/>
          <p:cNvGraphicFramePr/>
          <p:nvPr/>
        </p:nvGraphicFramePr>
        <p:xfrm>
          <a:off x="1004200" y="954738"/>
          <a:ext cx="3000000" cy="3000000"/>
        </p:xfrm>
        <a:graphic>
          <a:graphicData uri="http://schemas.openxmlformats.org/drawingml/2006/table">
            <a:tbl>
              <a:tblPr>
                <a:noFill/>
                <a:tableStyleId>{D733E0E0-70A0-4510-8D8C-BFFCA3132C3F}</a:tableStyleId>
              </a:tblPr>
              <a:tblGrid>
                <a:gridCol w="1214400"/>
                <a:gridCol w="1247500"/>
                <a:gridCol w="1413050"/>
                <a:gridCol w="1413050"/>
                <a:gridCol w="1302700"/>
              </a:tblGrid>
              <a:tr h="545575">
                <a:tc>
                  <a:txBody>
                    <a:bodyPr/>
                    <a:lstStyle/>
                    <a:p>
                      <a:pPr indent="0" lvl="0" marL="0" rtl="0" algn="l">
                        <a:spcBef>
                          <a:spcPts val="0"/>
                        </a:spcBef>
                        <a:spcAft>
                          <a:spcPts val="0"/>
                        </a:spcAft>
                        <a:buNone/>
                      </a:pPr>
                      <a:r>
                        <a:rPr b="1" lang="en">
                          <a:latin typeface="Avenir"/>
                          <a:ea typeface="Avenir"/>
                          <a:cs typeface="Avenir"/>
                          <a:sym typeface="Avenir"/>
                        </a:rPr>
                        <a:t>Sampling Point</a:t>
                      </a:r>
                      <a:endParaRPr b="1">
                        <a:latin typeface="Avenir"/>
                        <a:ea typeface="Avenir"/>
                        <a:cs typeface="Avenir"/>
                        <a:sym typeface="Avenir"/>
                      </a:endParaRPr>
                    </a:p>
                  </a:txBody>
                  <a:tcPr marT="91425" marB="91425" marR="91425" marL="91425">
                    <a:solidFill>
                      <a:srgbClr val="D1D5DB"/>
                    </a:solidFill>
                  </a:tcPr>
                </a:tc>
                <a:tc>
                  <a:txBody>
                    <a:bodyPr/>
                    <a:lstStyle/>
                    <a:p>
                      <a:pPr indent="0" lvl="0" marL="0" rtl="0" algn="l">
                        <a:spcBef>
                          <a:spcPts val="0"/>
                        </a:spcBef>
                        <a:spcAft>
                          <a:spcPts val="0"/>
                        </a:spcAft>
                        <a:buNone/>
                      </a:pPr>
                      <a:r>
                        <a:rPr b="1" lang="en">
                          <a:latin typeface="Avenir"/>
                          <a:ea typeface="Avenir"/>
                          <a:cs typeface="Avenir"/>
                          <a:sym typeface="Avenir"/>
                        </a:rPr>
                        <a:t>Date</a:t>
                      </a:r>
                      <a:endParaRPr b="1">
                        <a:latin typeface="Avenir"/>
                        <a:ea typeface="Avenir"/>
                        <a:cs typeface="Avenir"/>
                        <a:sym typeface="Avenir"/>
                      </a:endParaRPr>
                    </a:p>
                  </a:txBody>
                  <a:tcPr marT="91425" marB="91425" marR="91425" marL="91425">
                    <a:solidFill>
                      <a:srgbClr val="D1D5DB"/>
                    </a:solidFill>
                  </a:tcPr>
                </a:tc>
                <a:tc>
                  <a:txBody>
                    <a:bodyPr/>
                    <a:lstStyle/>
                    <a:p>
                      <a:pPr indent="0" lvl="0" marL="0" rtl="0" algn="l">
                        <a:spcBef>
                          <a:spcPts val="0"/>
                        </a:spcBef>
                        <a:spcAft>
                          <a:spcPts val="0"/>
                        </a:spcAft>
                        <a:buNone/>
                      </a:pPr>
                      <a:r>
                        <a:rPr b="1" lang="en">
                          <a:latin typeface="Avenir"/>
                          <a:ea typeface="Avenir"/>
                          <a:cs typeface="Avenir"/>
                          <a:sym typeface="Avenir"/>
                        </a:rPr>
                        <a:t>Polluant A </a:t>
                      </a:r>
                      <a:endParaRPr b="1">
                        <a:latin typeface="Avenir"/>
                        <a:ea typeface="Avenir"/>
                        <a:cs typeface="Avenir"/>
                        <a:sym typeface="Avenir"/>
                      </a:endParaRPr>
                    </a:p>
                  </a:txBody>
                  <a:tcPr marT="91425" marB="91425" marR="91425" marL="91425">
                    <a:solidFill>
                      <a:srgbClr val="D1D5DB"/>
                    </a:solidFill>
                  </a:tcPr>
                </a:tc>
                <a:tc>
                  <a:txBody>
                    <a:bodyPr/>
                    <a:lstStyle/>
                    <a:p>
                      <a:pPr indent="0" lvl="0" marL="0" rtl="0" algn="l">
                        <a:spcBef>
                          <a:spcPts val="0"/>
                        </a:spcBef>
                        <a:spcAft>
                          <a:spcPts val="0"/>
                        </a:spcAft>
                        <a:buClr>
                          <a:schemeClr val="dk1"/>
                        </a:buClr>
                        <a:buSzPts val="1100"/>
                        <a:buFont typeface="Arial"/>
                        <a:buNone/>
                      </a:pPr>
                      <a:r>
                        <a:rPr b="1" lang="en">
                          <a:solidFill>
                            <a:schemeClr val="dk1"/>
                          </a:solidFill>
                          <a:latin typeface="Avenir"/>
                          <a:ea typeface="Avenir"/>
                          <a:cs typeface="Avenir"/>
                          <a:sym typeface="Avenir"/>
                        </a:rPr>
                        <a:t>Polluant B </a:t>
                      </a:r>
                      <a:endParaRPr b="1">
                        <a:latin typeface="Avenir"/>
                        <a:ea typeface="Avenir"/>
                        <a:cs typeface="Avenir"/>
                        <a:sym typeface="Avenir"/>
                      </a:endParaRPr>
                    </a:p>
                  </a:txBody>
                  <a:tcPr marT="91425" marB="91425" marR="91425" marL="91425">
                    <a:solidFill>
                      <a:srgbClr val="D1D5DB"/>
                    </a:solidFill>
                  </a:tcPr>
                </a:tc>
                <a:tc>
                  <a:txBody>
                    <a:bodyPr/>
                    <a:lstStyle/>
                    <a:p>
                      <a:pPr indent="0" lvl="0" marL="0" rtl="0" algn="l">
                        <a:spcBef>
                          <a:spcPts val="0"/>
                        </a:spcBef>
                        <a:spcAft>
                          <a:spcPts val="0"/>
                        </a:spcAft>
                        <a:buClr>
                          <a:schemeClr val="dk1"/>
                        </a:buClr>
                        <a:buSzPts val="1100"/>
                        <a:buFont typeface="Arial"/>
                        <a:buNone/>
                      </a:pPr>
                      <a:r>
                        <a:rPr b="1" lang="en">
                          <a:solidFill>
                            <a:schemeClr val="dk1"/>
                          </a:solidFill>
                          <a:latin typeface="Avenir"/>
                          <a:ea typeface="Avenir"/>
                          <a:cs typeface="Avenir"/>
                          <a:sym typeface="Avenir"/>
                        </a:rPr>
                        <a:t>Polluant C</a:t>
                      </a:r>
                      <a:endParaRPr b="1">
                        <a:latin typeface="Avenir"/>
                        <a:ea typeface="Avenir"/>
                        <a:cs typeface="Avenir"/>
                        <a:sym typeface="Avenir"/>
                      </a:endParaRPr>
                    </a:p>
                  </a:txBody>
                  <a:tcPr marT="91425" marB="91425" marR="91425" marL="91425">
                    <a:solidFill>
                      <a:srgbClr val="D1D5DB"/>
                    </a:solidFill>
                  </a:tcPr>
                </a:tc>
              </a:tr>
              <a:tr h="502900">
                <a:tc>
                  <a:txBody>
                    <a:bodyPr/>
                    <a:lstStyle/>
                    <a:p>
                      <a:pPr indent="0" lvl="0" marL="0" rtl="0" algn="l">
                        <a:spcBef>
                          <a:spcPts val="0"/>
                        </a:spcBef>
                        <a:spcAft>
                          <a:spcPts val="0"/>
                        </a:spcAft>
                        <a:buNone/>
                      </a:pPr>
                      <a:r>
                        <a:rPr lang="en">
                          <a:latin typeface="Avenir"/>
                          <a:ea typeface="Avenir"/>
                          <a:cs typeface="Avenir"/>
                          <a:sym typeface="Avenir"/>
                        </a:rPr>
                        <a:t>A</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050">
                          <a:solidFill>
                            <a:schemeClr val="dk1"/>
                          </a:solidFill>
                          <a:latin typeface="Avenir"/>
                          <a:ea typeface="Avenir"/>
                          <a:cs typeface="Avenir"/>
                          <a:sym typeface="Avenir"/>
                        </a:rPr>
                        <a:t>Jan. 10 </a:t>
                      </a:r>
                      <a:r>
                        <a:rPr lang="en" sz="1050">
                          <a:solidFill>
                            <a:schemeClr val="dk1"/>
                          </a:solidFill>
                          <a:latin typeface="Avenir"/>
                          <a:ea typeface="Avenir"/>
                          <a:cs typeface="Avenir"/>
                          <a:sym typeface="Avenir"/>
                        </a:rPr>
                        <a:t>2022 7:00 AM</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999</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7</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0.3</a:t>
                      </a:r>
                      <a:endParaRPr>
                        <a:latin typeface="Avenir"/>
                        <a:ea typeface="Avenir"/>
                        <a:cs typeface="Avenir"/>
                        <a:sym typeface="Avenir"/>
                      </a:endParaRPr>
                    </a:p>
                  </a:txBody>
                  <a:tcPr marT="91425" marB="91425" marR="91425" marL="91425"/>
                </a:tc>
              </a:tr>
              <a:tr h="502900">
                <a:tc>
                  <a:txBody>
                    <a:bodyPr/>
                    <a:lstStyle/>
                    <a:p>
                      <a:pPr indent="0" lvl="0" marL="0" rtl="0" algn="l">
                        <a:spcBef>
                          <a:spcPts val="0"/>
                        </a:spcBef>
                        <a:spcAft>
                          <a:spcPts val="0"/>
                        </a:spcAft>
                        <a:buNone/>
                      </a:pPr>
                      <a:r>
                        <a:rPr lang="en">
                          <a:latin typeface="Avenir"/>
                          <a:ea typeface="Avenir"/>
                          <a:cs typeface="Avenir"/>
                          <a:sym typeface="Avenir"/>
                        </a:rPr>
                        <a:t>B</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sz="1050">
                          <a:solidFill>
                            <a:schemeClr val="dk1"/>
                          </a:solidFill>
                          <a:latin typeface="Avenir"/>
                          <a:ea typeface="Avenir"/>
                          <a:cs typeface="Avenir"/>
                          <a:sym typeface="Avenir"/>
                        </a:rPr>
                        <a:t>10/1/2022 7:00 AM</a:t>
                      </a:r>
                      <a:endParaRPr>
                        <a:solidFill>
                          <a:schemeClr val="dk1"/>
                        </a:solidFill>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6</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3</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9</a:t>
                      </a:r>
                      <a:endParaRPr>
                        <a:latin typeface="Avenir"/>
                        <a:ea typeface="Avenir"/>
                        <a:cs typeface="Avenir"/>
                        <a:sym typeface="Avenir"/>
                      </a:endParaRPr>
                    </a:p>
                  </a:txBody>
                  <a:tcPr marT="91425" marB="91425" marR="91425" marL="91425"/>
                </a:tc>
              </a:tr>
              <a:tr h="502900">
                <a:tc>
                  <a:txBody>
                    <a:bodyPr/>
                    <a:lstStyle/>
                    <a:p>
                      <a:pPr indent="0" lvl="0" marL="0" rtl="0" algn="l">
                        <a:spcBef>
                          <a:spcPts val="0"/>
                        </a:spcBef>
                        <a:spcAft>
                          <a:spcPts val="0"/>
                        </a:spcAft>
                        <a:buNone/>
                      </a:pPr>
                      <a:r>
                        <a:rPr lang="en">
                          <a:latin typeface="Avenir"/>
                          <a:ea typeface="Avenir"/>
                          <a:cs typeface="Avenir"/>
                          <a:sym typeface="Avenir"/>
                        </a:rPr>
                        <a:t>C</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050">
                          <a:solidFill>
                            <a:schemeClr val="dk1"/>
                          </a:solidFill>
                          <a:latin typeface="Avenir"/>
                          <a:ea typeface="Avenir"/>
                          <a:cs typeface="Avenir"/>
                          <a:sym typeface="Avenir"/>
                        </a:rPr>
                        <a:t>10/1/2022 7:00 AM</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4</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4</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5</a:t>
                      </a:r>
                      <a:endParaRPr>
                        <a:latin typeface="Avenir"/>
                        <a:ea typeface="Avenir"/>
                        <a:cs typeface="Avenir"/>
                        <a:sym typeface="Avenir"/>
                      </a:endParaRPr>
                    </a:p>
                  </a:txBody>
                  <a:tcPr marT="91425" marB="91425" marR="91425" marL="91425"/>
                </a:tc>
              </a:tr>
              <a:tr h="502900">
                <a:tc>
                  <a:txBody>
                    <a:bodyPr/>
                    <a:lstStyle/>
                    <a:p>
                      <a:pPr indent="0" lvl="0" marL="0" rtl="0" algn="l">
                        <a:spcBef>
                          <a:spcPts val="0"/>
                        </a:spcBef>
                        <a:spcAft>
                          <a:spcPts val="0"/>
                        </a:spcAft>
                        <a:buNone/>
                      </a:pPr>
                      <a:r>
                        <a:rPr lang="en">
                          <a:latin typeface="Avenir"/>
                          <a:ea typeface="Avenir"/>
                          <a:cs typeface="Avenir"/>
                          <a:sym typeface="Avenir"/>
                        </a:rPr>
                        <a:t>D</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050">
                          <a:solidFill>
                            <a:schemeClr val="dk1"/>
                          </a:solidFill>
                          <a:latin typeface="Avenir"/>
                          <a:ea typeface="Avenir"/>
                          <a:cs typeface="Avenir"/>
                          <a:sym typeface="Avenir"/>
                        </a:rPr>
                        <a:t>Oct. 1 </a:t>
                      </a:r>
                      <a:r>
                        <a:rPr lang="en" sz="1050">
                          <a:solidFill>
                            <a:schemeClr val="dk1"/>
                          </a:solidFill>
                          <a:latin typeface="Avenir"/>
                          <a:ea typeface="Avenir"/>
                          <a:cs typeface="Avenir"/>
                          <a:sym typeface="Avenir"/>
                        </a:rPr>
                        <a:t>2022 7:00 AM</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3</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500</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4</a:t>
                      </a:r>
                      <a:endParaRPr>
                        <a:latin typeface="Avenir"/>
                        <a:ea typeface="Avenir"/>
                        <a:cs typeface="Avenir"/>
                        <a:sym typeface="Avenir"/>
                      </a:endParaRPr>
                    </a:p>
                  </a:txBody>
                  <a:tcPr marT="91425" marB="91425" marR="91425" marL="91425"/>
                </a:tc>
              </a:tr>
              <a:tr h="502900">
                <a:tc>
                  <a:txBody>
                    <a:bodyPr/>
                    <a:lstStyle/>
                    <a:p>
                      <a:pPr indent="0" lvl="0" marL="0" rtl="0" algn="l">
                        <a:spcBef>
                          <a:spcPts val="0"/>
                        </a:spcBef>
                        <a:spcAft>
                          <a:spcPts val="0"/>
                        </a:spcAft>
                        <a:buNone/>
                      </a:pPr>
                      <a:r>
                        <a:rPr lang="en">
                          <a:latin typeface="Avenir"/>
                          <a:ea typeface="Avenir"/>
                          <a:cs typeface="Avenir"/>
                          <a:sym typeface="Avenir"/>
                        </a:rPr>
                        <a:t>E</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050">
                          <a:solidFill>
                            <a:schemeClr val="dk1"/>
                          </a:solidFill>
                          <a:latin typeface="Avenir"/>
                          <a:ea typeface="Avenir"/>
                          <a:cs typeface="Avenir"/>
                          <a:sym typeface="Avenir"/>
                        </a:rPr>
                        <a:t>10/1/2022 7:00 AM</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2</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6</a:t>
                      </a:r>
                      <a:endParaRPr>
                        <a:latin typeface="Avenir"/>
                        <a:ea typeface="Avenir"/>
                        <a:cs typeface="Avenir"/>
                        <a:sym typeface="Avenir"/>
                      </a:endParaRPr>
                    </a:p>
                  </a:txBody>
                  <a:tcPr marT="91425" marB="91425" marR="91425" marL="91425"/>
                </a:tc>
                <a:tc>
                  <a:txBody>
                    <a:bodyPr/>
                    <a:lstStyle/>
                    <a:p>
                      <a:pPr indent="0" lvl="0" marL="0" rtl="0" algn="l">
                        <a:spcBef>
                          <a:spcPts val="0"/>
                        </a:spcBef>
                        <a:spcAft>
                          <a:spcPts val="0"/>
                        </a:spcAft>
                        <a:buNone/>
                      </a:pPr>
                      <a:r>
                        <a:rPr lang="en">
                          <a:latin typeface="Avenir"/>
                          <a:ea typeface="Avenir"/>
                          <a:cs typeface="Avenir"/>
                          <a:sym typeface="Avenir"/>
                        </a:rPr>
                        <a:t>7</a:t>
                      </a:r>
                      <a:endParaRPr>
                        <a:latin typeface="Avenir"/>
                        <a:ea typeface="Avenir"/>
                        <a:cs typeface="Avenir"/>
                        <a:sym typeface="Avenir"/>
                      </a:endParaRPr>
                    </a:p>
                  </a:txBody>
                  <a:tcPr marT="91425" marB="91425" marR="91425" marL="91425"/>
                </a:tc>
              </a:tr>
            </a:tbl>
          </a:graphicData>
        </a:graphic>
      </p:graphicFrame>
      <p:sp>
        <p:nvSpPr>
          <p:cNvPr id="304" name="Google Shape;304;p41"/>
          <p:cNvSpPr txBox="1"/>
          <p:nvPr/>
        </p:nvSpPr>
        <p:spPr>
          <a:xfrm>
            <a:off x="1004200" y="4402550"/>
            <a:ext cx="2603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100">
              <a:latin typeface="Avenir"/>
              <a:ea typeface="Avenir"/>
              <a:cs typeface="Avenir"/>
              <a:sym typeface="Avenir"/>
            </a:endParaRPr>
          </a:p>
        </p:txBody>
      </p:sp>
      <p:sp>
        <p:nvSpPr>
          <p:cNvPr id="305" name="Google Shape;305;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06" name="Google Shape;306;p41"/>
          <p:cNvSpPr txBox="1"/>
          <p:nvPr/>
        </p:nvSpPr>
        <p:spPr>
          <a:xfrm>
            <a:off x="3466100" y="509125"/>
            <a:ext cx="4128900" cy="354000"/>
          </a:xfrm>
          <a:prstGeom prst="rect">
            <a:avLst/>
          </a:prstGeom>
          <a:solidFill>
            <a:schemeClr val="accent4"/>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mg/L or ppm?</a:t>
            </a:r>
            <a:endParaRPr sz="9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12" name="Google Shape;312;p42"/>
          <p:cNvSpPr txBox="1"/>
          <p:nvPr/>
        </p:nvSpPr>
        <p:spPr>
          <a:xfrm>
            <a:off x="1099150" y="168750"/>
            <a:ext cx="3630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313" name="Google Shape;313;p42"/>
          <p:cNvSpPr txBox="1"/>
          <p:nvPr/>
        </p:nvSpPr>
        <p:spPr>
          <a:xfrm>
            <a:off x="4011275" y="1000775"/>
            <a:ext cx="1922400" cy="39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pic>
        <p:nvPicPr>
          <p:cNvPr id="314" name="Google Shape;314;p42"/>
          <p:cNvPicPr preferRelativeResize="0"/>
          <p:nvPr/>
        </p:nvPicPr>
        <p:blipFill>
          <a:blip r:embed="rId3">
            <a:alphaModFix/>
          </a:blip>
          <a:stretch>
            <a:fillRect/>
          </a:stretch>
        </p:blipFill>
        <p:spPr>
          <a:xfrm>
            <a:off x="4502700" y="1278590"/>
            <a:ext cx="4419598" cy="2182298"/>
          </a:xfrm>
          <a:prstGeom prst="rect">
            <a:avLst/>
          </a:prstGeom>
          <a:noFill/>
          <a:ln>
            <a:noFill/>
          </a:ln>
          <a:effectLst>
            <a:outerShdw blurRad="57150" rotWithShape="0" algn="bl" dir="5400000" dist="19050">
              <a:srgbClr val="000000">
                <a:alpha val="50000"/>
              </a:srgbClr>
            </a:outerShdw>
          </a:effectLst>
        </p:spPr>
      </p:pic>
      <p:sp>
        <p:nvSpPr>
          <p:cNvPr id="315" name="Google Shape;315;p42"/>
          <p:cNvSpPr txBox="1"/>
          <p:nvPr/>
        </p:nvSpPr>
        <p:spPr>
          <a:xfrm>
            <a:off x="5713850" y="4400113"/>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hlink"/>
                </a:solidFill>
                <a:latin typeface="Avenir"/>
                <a:ea typeface="Avenir"/>
                <a:cs typeface="Avenir"/>
                <a:sym typeface="Avenir"/>
                <a:hlinkClick r:id="rId4"/>
              </a:rPr>
              <a:t>https://hdl.handle.net/11382/563753</a:t>
            </a:r>
            <a:endParaRPr sz="1000">
              <a:solidFill>
                <a:schemeClr val="accent5"/>
              </a:solidFill>
              <a:latin typeface="Avenir"/>
              <a:ea typeface="Avenir"/>
              <a:cs typeface="Avenir"/>
              <a:sym typeface="Avenir"/>
            </a:endParaRPr>
          </a:p>
          <a:p>
            <a:pPr indent="0" lvl="0" marL="0" rtl="0" algn="l">
              <a:spcBef>
                <a:spcPts val="0"/>
              </a:spcBef>
              <a:spcAft>
                <a:spcPts val="0"/>
              </a:spcAft>
              <a:buNone/>
            </a:pPr>
            <a:r>
              <a:rPr lang="en" sz="1000" u="sng">
                <a:solidFill>
                  <a:schemeClr val="hlink"/>
                </a:solidFill>
                <a:latin typeface="Avenir"/>
                <a:ea typeface="Avenir"/>
                <a:cs typeface="Avenir"/>
                <a:sym typeface="Avenir"/>
                <a:hlinkClick r:id="rId5"/>
              </a:rPr>
              <a:t>https://doi.org/10.31219/osf.io/29nhv</a:t>
            </a:r>
            <a:endParaRPr>
              <a:solidFill>
                <a:schemeClr val="accent5"/>
              </a:solidFill>
              <a:latin typeface="Avenir"/>
              <a:ea typeface="Avenir"/>
              <a:cs typeface="Avenir"/>
              <a:sym typeface="Avenir"/>
            </a:endParaRPr>
          </a:p>
        </p:txBody>
      </p:sp>
      <p:sp>
        <p:nvSpPr>
          <p:cNvPr id="316" name="Google Shape;316;p42"/>
          <p:cNvSpPr txBox="1"/>
          <p:nvPr/>
        </p:nvSpPr>
        <p:spPr>
          <a:xfrm>
            <a:off x="311700" y="637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Example: U</a:t>
            </a:r>
            <a:r>
              <a:rPr b="1" lang="en" sz="3200">
                <a:solidFill>
                  <a:srgbClr val="004B83"/>
                </a:solidFill>
                <a:latin typeface="Century Gothic"/>
                <a:ea typeface="Century Gothic"/>
                <a:cs typeface="Century Gothic"/>
                <a:sym typeface="Century Gothic"/>
              </a:rPr>
              <a:t>nearthing </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underlying climate data and code</a:t>
            </a:r>
            <a:endParaRPr b="1" sz="3200">
              <a:solidFill>
                <a:srgbClr val="004B83"/>
              </a:solidFill>
              <a:latin typeface="Century Gothic"/>
              <a:ea typeface="Century Gothic"/>
              <a:cs typeface="Century Gothic"/>
              <a:sym typeface="Century Gothic"/>
            </a:endParaRPr>
          </a:p>
        </p:txBody>
      </p:sp>
      <p:pic>
        <p:nvPicPr>
          <p:cNvPr id="317" name="Google Shape;317;p42"/>
          <p:cNvPicPr preferRelativeResize="0"/>
          <p:nvPr/>
        </p:nvPicPr>
        <p:blipFill>
          <a:blip r:embed="rId6">
            <a:alphaModFix/>
          </a:blip>
          <a:stretch>
            <a:fillRect/>
          </a:stretch>
        </p:blipFill>
        <p:spPr>
          <a:xfrm>
            <a:off x="211025" y="1557700"/>
            <a:ext cx="4197898" cy="292314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23" name="Google Shape;323;p43"/>
          <p:cNvPicPr preferRelativeResize="0"/>
          <p:nvPr/>
        </p:nvPicPr>
        <p:blipFill>
          <a:blip r:embed="rId3">
            <a:alphaModFix/>
          </a:blip>
          <a:stretch>
            <a:fillRect/>
          </a:stretch>
        </p:blipFill>
        <p:spPr>
          <a:xfrm>
            <a:off x="5467401" y="452400"/>
            <a:ext cx="3456949" cy="4091176"/>
          </a:xfrm>
          <a:prstGeom prst="rect">
            <a:avLst/>
          </a:prstGeom>
          <a:noFill/>
          <a:ln>
            <a:noFill/>
          </a:ln>
          <a:effectLst>
            <a:outerShdw blurRad="57150" rotWithShape="0" algn="bl" dir="5400000" dist="19050">
              <a:srgbClr val="000000">
                <a:alpha val="50000"/>
              </a:srgbClr>
            </a:outerShdw>
          </a:effectLst>
        </p:spPr>
      </p:pic>
      <p:sp>
        <p:nvSpPr>
          <p:cNvPr id="324" name="Google Shape;324;p43">
            <a:hlinkClick r:id="rId4"/>
          </p:cNvPr>
          <p:cNvSpPr txBox="1"/>
          <p:nvPr/>
        </p:nvSpPr>
        <p:spPr>
          <a:xfrm>
            <a:off x="5695875" y="4698475"/>
            <a:ext cx="30000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accent5"/>
                </a:solidFill>
                <a:highlight>
                  <a:srgbClr val="FFFFFF"/>
                </a:highlight>
                <a:uFill>
                  <a:noFill/>
                </a:uFill>
                <a:latin typeface="Avenir"/>
                <a:ea typeface="Avenir"/>
                <a:cs typeface="Avenir"/>
                <a:sym typeface="Avenir"/>
                <a:hlinkClick r:id="rId5">
                  <a:extLst>
                    <a:ext uri="{A12FA001-AC4F-418D-AE19-62706E023703}">
                      <ahyp:hlinkClr val="tx"/>
                    </a:ext>
                  </a:extLst>
                </a:hlinkClick>
              </a:rPr>
              <a:t>https://doi.org/10.1098/rspb.2022.0938</a:t>
            </a:r>
            <a:endParaRPr sz="1100">
              <a:solidFill>
                <a:schemeClr val="accent5"/>
              </a:solidFill>
              <a:latin typeface="Avenir"/>
              <a:ea typeface="Avenir"/>
              <a:cs typeface="Avenir"/>
              <a:sym typeface="Avenir"/>
            </a:endParaRPr>
          </a:p>
        </p:txBody>
      </p:sp>
      <p:pic>
        <p:nvPicPr>
          <p:cNvPr id="325" name="Google Shape;325;p43"/>
          <p:cNvPicPr preferRelativeResize="0"/>
          <p:nvPr/>
        </p:nvPicPr>
        <p:blipFill>
          <a:blip r:embed="rId6">
            <a:alphaModFix/>
          </a:blip>
          <a:stretch>
            <a:fillRect/>
          </a:stretch>
        </p:blipFill>
        <p:spPr>
          <a:xfrm>
            <a:off x="1198775" y="1274250"/>
            <a:ext cx="2278200" cy="1708650"/>
          </a:xfrm>
          <a:prstGeom prst="rect">
            <a:avLst/>
          </a:prstGeom>
          <a:noFill/>
          <a:ln>
            <a:noFill/>
          </a:ln>
        </p:spPr>
      </p:pic>
      <p:pic>
        <p:nvPicPr>
          <p:cNvPr id="326" name="Google Shape;326;p43"/>
          <p:cNvPicPr preferRelativeResize="0"/>
          <p:nvPr/>
        </p:nvPicPr>
        <p:blipFill>
          <a:blip r:embed="rId7">
            <a:alphaModFix/>
          </a:blip>
          <a:stretch>
            <a:fillRect/>
          </a:stretch>
        </p:blipFill>
        <p:spPr>
          <a:xfrm>
            <a:off x="751250" y="3053448"/>
            <a:ext cx="4128125" cy="1574475"/>
          </a:xfrm>
          <a:prstGeom prst="rect">
            <a:avLst/>
          </a:prstGeom>
          <a:noFill/>
          <a:ln>
            <a:noFill/>
          </a:ln>
        </p:spPr>
      </p:pic>
      <p:sp>
        <p:nvSpPr>
          <p:cNvPr id="327" name="Google Shape;327;p43"/>
          <p:cNvSpPr txBox="1"/>
          <p:nvPr/>
        </p:nvSpPr>
        <p:spPr>
          <a:xfrm>
            <a:off x="751250" y="4698475"/>
            <a:ext cx="4098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333132"/>
                </a:solidFill>
                <a:highlight>
                  <a:srgbClr val="FFFFFF"/>
                </a:highlight>
                <a:latin typeface="Avenir"/>
                <a:ea typeface="Avenir"/>
                <a:cs typeface="Avenir"/>
                <a:sym typeface="Avenir"/>
              </a:rPr>
              <a:t>non-standard data records from habitat features in forest ecology research</a:t>
            </a:r>
            <a:endParaRPr>
              <a:latin typeface="Avenir"/>
              <a:ea typeface="Avenir"/>
              <a:cs typeface="Avenir"/>
              <a:sym typeface="Avenir"/>
            </a:endParaRPr>
          </a:p>
        </p:txBody>
      </p:sp>
      <p:sp>
        <p:nvSpPr>
          <p:cNvPr id="328" name="Google Shape;328;p43"/>
          <p:cNvSpPr txBox="1"/>
          <p:nvPr/>
        </p:nvSpPr>
        <p:spPr>
          <a:xfrm>
            <a:off x="311700" y="637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Example: Unboxing</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and repacking it</a:t>
            </a:r>
            <a:endParaRPr b="1" sz="3200">
              <a:solidFill>
                <a:srgbClr val="004B83"/>
              </a:solidFill>
              <a:latin typeface="Century Gothic"/>
              <a:ea typeface="Century Gothic"/>
              <a:cs typeface="Century Gothic"/>
              <a:sym typeface="Century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34" name="Google Shape;334;p44"/>
          <p:cNvPicPr preferRelativeResize="0"/>
          <p:nvPr/>
        </p:nvPicPr>
        <p:blipFill>
          <a:blip r:embed="rId3">
            <a:alphaModFix/>
          </a:blip>
          <a:stretch>
            <a:fillRect/>
          </a:stretch>
        </p:blipFill>
        <p:spPr>
          <a:xfrm>
            <a:off x="2037100" y="114600"/>
            <a:ext cx="4354359" cy="4838702"/>
          </a:xfrm>
          <a:prstGeom prst="rect">
            <a:avLst/>
          </a:prstGeom>
          <a:noFill/>
          <a:ln>
            <a:noFill/>
          </a:ln>
        </p:spPr>
      </p:pic>
      <p:sp>
        <p:nvSpPr>
          <p:cNvPr id="335" name="Google Shape;335;p44">
            <a:hlinkClick r:id="rId4"/>
          </p:cNvPr>
          <p:cNvSpPr txBox="1"/>
          <p:nvPr/>
        </p:nvSpPr>
        <p:spPr>
          <a:xfrm>
            <a:off x="5708475" y="4414500"/>
            <a:ext cx="30000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Avenir"/>
                <a:ea typeface="Avenir"/>
                <a:cs typeface="Avenir"/>
                <a:sym typeface="Avenir"/>
              </a:rPr>
              <a:t>Data rescue </a:t>
            </a:r>
            <a:r>
              <a:rPr lang="en" sz="1200">
                <a:latin typeface="Avenir"/>
                <a:ea typeface="Avenir"/>
                <a:cs typeface="Avenir"/>
                <a:sym typeface="Avenir"/>
              </a:rPr>
              <a:t>assembly</a:t>
            </a:r>
            <a:r>
              <a:rPr lang="en" sz="1200">
                <a:latin typeface="Avenir"/>
                <a:ea typeface="Avenir"/>
                <a:cs typeface="Avenir"/>
                <a:sym typeface="Avenir"/>
              </a:rPr>
              <a:t> line</a:t>
            </a:r>
            <a:r>
              <a:rPr lang="en"/>
              <a:t> </a:t>
            </a:r>
            <a:r>
              <a:rPr lang="en" sz="900">
                <a:solidFill>
                  <a:schemeClr val="accent5"/>
                </a:solidFill>
                <a:highlight>
                  <a:srgbClr val="FFFFFF"/>
                </a:highlight>
                <a:uFill>
                  <a:noFill/>
                </a:uFill>
                <a:latin typeface="Avenir"/>
                <a:ea typeface="Avenir"/>
                <a:cs typeface="Avenir"/>
                <a:sym typeface="Avenir"/>
                <a:hlinkClick r:id="rId5">
                  <a:extLst>
                    <a:ext uri="{A12FA001-AC4F-418D-AE19-62706E023703}">
                      <ahyp:hlinkClr val="tx"/>
                    </a:ext>
                  </a:extLst>
                </a:hlinkClick>
              </a:rPr>
              <a:t>https://doi.org/10.1098/rspb.2022.0938</a:t>
            </a:r>
            <a:endParaRPr sz="1100">
              <a:solidFill>
                <a:schemeClr val="accent5"/>
              </a:solidFill>
              <a:latin typeface="Avenir"/>
              <a:ea typeface="Avenir"/>
              <a:cs typeface="Avenir"/>
              <a:sym typeface="Avenir"/>
            </a:endParaRPr>
          </a:p>
        </p:txBody>
      </p:sp>
      <p:sp>
        <p:nvSpPr>
          <p:cNvPr id="336" name="Google Shape;336;p44"/>
          <p:cNvSpPr txBox="1"/>
          <p:nvPr/>
        </p:nvSpPr>
        <p:spPr>
          <a:xfrm>
            <a:off x="1099150" y="168750"/>
            <a:ext cx="3630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337" name="Google Shape;337;p44"/>
          <p:cNvSpPr txBox="1"/>
          <p:nvPr/>
        </p:nvSpPr>
        <p:spPr>
          <a:xfrm>
            <a:off x="4011275" y="1000775"/>
            <a:ext cx="1922400" cy="39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5"/>
          <p:cNvSpPr txBox="1"/>
          <p:nvPr/>
        </p:nvSpPr>
        <p:spPr>
          <a:xfrm>
            <a:off x="311700" y="842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Recommended Approaches </a:t>
            </a:r>
            <a:endParaRPr b="1" sz="3200">
              <a:solidFill>
                <a:srgbClr val="004B83"/>
              </a:solidFill>
              <a:latin typeface="Century Gothic"/>
              <a:ea typeface="Century Gothic"/>
              <a:cs typeface="Century Gothic"/>
              <a:sym typeface="Century Gothic"/>
            </a:endParaRPr>
          </a:p>
        </p:txBody>
      </p:sp>
      <p:sp>
        <p:nvSpPr>
          <p:cNvPr id="343" name="Google Shape;343;p45"/>
          <p:cNvSpPr txBox="1"/>
          <p:nvPr/>
        </p:nvSpPr>
        <p:spPr>
          <a:xfrm>
            <a:off x="398350" y="1288525"/>
            <a:ext cx="8520600" cy="2493600"/>
          </a:xfrm>
          <a:prstGeom prst="rect">
            <a:avLst/>
          </a:prstGeom>
          <a:noFill/>
          <a:ln>
            <a:noFill/>
          </a:ln>
        </p:spPr>
        <p:txBody>
          <a:bodyPr anchorCtr="0" anchor="t" bIns="91425" lIns="91425" spcFirstLastPara="1" rIns="91425" wrap="square" tIns="91425">
            <a:spAutoFit/>
          </a:bodyPr>
          <a:lstStyle/>
          <a:p>
            <a:pPr indent="-368300" lvl="0" marL="457200" rtl="0" algn="l">
              <a:lnSpc>
                <a:spcPct val="100000"/>
              </a:lnSpc>
              <a:spcBef>
                <a:spcPts val="1000"/>
              </a:spcBef>
              <a:spcAft>
                <a:spcPts val="0"/>
              </a:spcAft>
              <a:buClr>
                <a:schemeClr val="dk1"/>
              </a:buClr>
              <a:buSzPts val="2200"/>
              <a:buFont typeface="Avenir"/>
              <a:buChar char="●"/>
            </a:pPr>
            <a:r>
              <a:rPr lang="en" sz="2200">
                <a:solidFill>
                  <a:schemeClr val="dk1"/>
                </a:solidFill>
                <a:highlight>
                  <a:srgbClr val="FFFFFF"/>
                </a:highlight>
                <a:latin typeface="Avenir"/>
                <a:ea typeface="Avenir"/>
                <a:cs typeface="Avenir"/>
                <a:sym typeface="Avenir"/>
              </a:rPr>
              <a:t>Document as you progress</a:t>
            </a:r>
            <a:endParaRPr sz="2200">
              <a:solidFill>
                <a:schemeClr val="dk1"/>
              </a:solidFill>
              <a:highlight>
                <a:srgbClr val="FFFFFF"/>
              </a:highlight>
              <a:latin typeface="Avenir"/>
              <a:ea typeface="Avenir"/>
              <a:cs typeface="Avenir"/>
              <a:sym typeface="Avenir"/>
            </a:endParaRPr>
          </a:p>
          <a:p>
            <a:pPr indent="-368300" lvl="0" marL="457200" rtl="0" algn="l">
              <a:lnSpc>
                <a:spcPct val="100000"/>
              </a:lnSpc>
              <a:spcBef>
                <a:spcPts val="1200"/>
              </a:spcBef>
              <a:spcAft>
                <a:spcPts val="0"/>
              </a:spcAft>
              <a:buClr>
                <a:schemeClr val="dk1"/>
              </a:buClr>
              <a:buSzPts val="2200"/>
              <a:buFont typeface="Avenir"/>
              <a:buChar char="●"/>
            </a:pPr>
            <a:r>
              <a:rPr lang="en" sz="2200">
                <a:solidFill>
                  <a:schemeClr val="dk1"/>
                </a:solidFill>
                <a:highlight>
                  <a:srgbClr val="FFFFFF"/>
                </a:highlight>
                <a:latin typeface="Avenir"/>
                <a:ea typeface="Avenir"/>
                <a:cs typeface="Avenir"/>
                <a:sym typeface="Avenir"/>
              </a:rPr>
              <a:t>Have others reviewing it</a:t>
            </a:r>
            <a:endParaRPr sz="2200">
              <a:solidFill>
                <a:schemeClr val="dk1"/>
              </a:solidFill>
              <a:highlight>
                <a:srgbClr val="FFFFFF"/>
              </a:highlight>
              <a:latin typeface="Avenir"/>
              <a:ea typeface="Avenir"/>
              <a:cs typeface="Avenir"/>
              <a:sym typeface="Avenir"/>
            </a:endParaRPr>
          </a:p>
          <a:p>
            <a:pPr indent="-368300" lvl="0" marL="457200" rtl="0" algn="l">
              <a:lnSpc>
                <a:spcPct val="100000"/>
              </a:lnSpc>
              <a:spcBef>
                <a:spcPts val="1200"/>
              </a:spcBef>
              <a:spcAft>
                <a:spcPts val="0"/>
              </a:spcAft>
              <a:buClr>
                <a:schemeClr val="dk1"/>
              </a:buClr>
              <a:buSzPts val="2200"/>
              <a:buFont typeface="Avenir"/>
              <a:buChar char="●"/>
            </a:pPr>
            <a:r>
              <a:rPr lang="en" sz="2200">
                <a:solidFill>
                  <a:schemeClr val="dk1"/>
                </a:solidFill>
                <a:highlight>
                  <a:srgbClr val="FFFFFF"/>
                </a:highlight>
                <a:latin typeface="Avenir"/>
                <a:ea typeface="Avenir"/>
                <a:cs typeface="Avenir"/>
                <a:sym typeface="Avenir"/>
              </a:rPr>
              <a:t>Cross-reference all project deliverables</a:t>
            </a:r>
            <a:endParaRPr sz="2200">
              <a:solidFill>
                <a:schemeClr val="dk1"/>
              </a:solidFill>
              <a:highlight>
                <a:srgbClr val="FFFFFF"/>
              </a:highlight>
              <a:latin typeface="Avenir"/>
              <a:ea typeface="Avenir"/>
              <a:cs typeface="Avenir"/>
              <a:sym typeface="Avenir"/>
            </a:endParaRPr>
          </a:p>
          <a:p>
            <a:pPr indent="-368300" lvl="0" marL="457200" rtl="0" algn="l">
              <a:lnSpc>
                <a:spcPct val="100000"/>
              </a:lnSpc>
              <a:spcBef>
                <a:spcPts val="1200"/>
              </a:spcBef>
              <a:spcAft>
                <a:spcPts val="0"/>
              </a:spcAft>
              <a:buClr>
                <a:schemeClr val="dk1"/>
              </a:buClr>
              <a:buSzPts val="2200"/>
              <a:buFont typeface="Avenir"/>
              <a:buChar char="●"/>
            </a:pPr>
            <a:r>
              <a:rPr lang="en" sz="2200">
                <a:solidFill>
                  <a:schemeClr val="dk1"/>
                </a:solidFill>
                <a:highlight>
                  <a:srgbClr val="FFFFFF"/>
                </a:highlight>
                <a:latin typeface="Avenir"/>
                <a:ea typeface="Avenir"/>
                <a:cs typeface="Avenir"/>
                <a:sym typeface="Avenir"/>
              </a:rPr>
              <a:t>Include proper attribution and provenance info</a:t>
            </a:r>
            <a:endParaRPr sz="2200">
              <a:solidFill>
                <a:schemeClr val="dk1"/>
              </a:solidFill>
              <a:highlight>
                <a:srgbClr val="FFFFFF"/>
              </a:highlight>
              <a:latin typeface="Avenir"/>
              <a:ea typeface="Avenir"/>
              <a:cs typeface="Avenir"/>
              <a:sym typeface="Avenir"/>
            </a:endParaRPr>
          </a:p>
          <a:p>
            <a:pPr indent="-368300" lvl="0" marL="457200" rtl="0" algn="l">
              <a:lnSpc>
                <a:spcPct val="100000"/>
              </a:lnSpc>
              <a:spcBef>
                <a:spcPts val="1200"/>
              </a:spcBef>
              <a:spcAft>
                <a:spcPts val="1200"/>
              </a:spcAft>
              <a:buClr>
                <a:schemeClr val="dk1"/>
              </a:buClr>
              <a:buSzPts val="2200"/>
              <a:buFont typeface="Avenir"/>
              <a:buChar char="●"/>
            </a:pPr>
            <a:r>
              <a:rPr lang="en" sz="2200">
                <a:solidFill>
                  <a:schemeClr val="dk1"/>
                </a:solidFill>
                <a:highlight>
                  <a:srgbClr val="FFFFFF"/>
                </a:highlight>
                <a:latin typeface="Avenir"/>
                <a:ea typeface="Avenir"/>
                <a:cs typeface="Avenir"/>
                <a:sym typeface="Avenir"/>
              </a:rPr>
              <a:t>Choose a stable repository to archive data and code</a:t>
            </a:r>
            <a:endParaRPr sz="2200">
              <a:solidFill>
                <a:schemeClr val="dk1"/>
              </a:solidFill>
              <a:highlight>
                <a:srgbClr val="FFFFFF"/>
              </a:highlight>
              <a:latin typeface="Avenir"/>
              <a:ea typeface="Avenir"/>
              <a:cs typeface="Avenir"/>
              <a:sym typeface="Avenir"/>
            </a:endParaRPr>
          </a:p>
        </p:txBody>
      </p:sp>
      <p:sp>
        <p:nvSpPr>
          <p:cNvPr id="344" name="Google Shape;344;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pic>
        <p:nvPicPr>
          <p:cNvPr id="349" name="Google Shape;349;p46"/>
          <p:cNvPicPr preferRelativeResize="0"/>
          <p:nvPr/>
        </p:nvPicPr>
        <p:blipFill>
          <a:blip r:embed="rId3">
            <a:alphaModFix/>
          </a:blip>
          <a:stretch>
            <a:fillRect/>
          </a:stretch>
        </p:blipFill>
        <p:spPr>
          <a:xfrm>
            <a:off x="1673157" y="1904738"/>
            <a:ext cx="2058618" cy="2554362"/>
          </a:xfrm>
          <a:prstGeom prst="rect">
            <a:avLst/>
          </a:prstGeom>
          <a:noFill/>
          <a:ln>
            <a:noFill/>
          </a:ln>
        </p:spPr>
      </p:pic>
      <p:sp>
        <p:nvSpPr>
          <p:cNvPr id="350" name="Google Shape;350;p46"/>
          <p:cNvSpPr txBox="1"/>
          <p:nvPr/>
        </p:nvSpPr>
        <p:spPr>
          <a:xfrm>
            <a:off x="4641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p:txBody>
      </p:sp>
      <p:sp>
        <p:nvSpPr>
          <p:cNvPr id="351" name="Google Shape;351;p46"/>
          <p:cNvSpPr txBox="1"/>
          <p:nvPr/>
        </p:nvSpPr>
        <p:spPr>
          <a:xfrm>
            <a:off x="311700" y="953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Potential Ethical Issues</a:t>
            </a:r>
            <a:endParaRPr b="1" sz="3200">
              <a:solidFill>
                <a:srgbClr val="004B83"/>
              </a:solidFill>
              <a:latin typeface="Century Gothic"/>
              <a:ea typeface="Century Gothic"/>
              <a:cs typeface="Century Gothic"/>
              <a:sym typeface="Century Gothic"/>
            </a:endParaRPr>
          </a:p>
        </p:txBody>
      </p:sp>
      <p:sp>
        <p:nvSpPr>
          <p:cNvPr id="352" name="Google Shape;352;p46"/>
          <p:cNvSpPr txBox="1"/>
          <p:nvPr/>
        </p:nvSpPr>
        <p:spPr>
          <a:xfrm>
            <a:off x="3878625" y="923400"/>
            <a:ext cx="4846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0B7743"/>
                </a:solidFill>
                <a:latin typeface="Century Gothic"/>
                <a:ea typeface="Century Gothic"/>
                <a:cs typeface="Century Gothic"/>
                <a:sym typeface="Century Gothic"/>
              </a:rPr>
              <a:t>COLLECT &amp; CREATE</a:t>
            </a:r>
            <a:endParaRPr b="1">
              <a:solidFill>
                <a:srgbClr val="0B7743"/>
              </a:solidFill>
              <a:latin typeface="Century Gothic"/>
              <a:ea typeface="Century Gothic"/>
              <a:cs typeface="Century Gothic"/>
              <a:sym typeface="Century Gothic"/>
            </a:endParaRPr>
          </a:p>
          <a:p>
            <a:pPr indent="0" lvl="0" marL="0" rtl="0" algn="l">
              <a:spcBef>
                <a:spcPts val="0"/>
              </a:spcBef>
              <a:spcAft>
                <a:spcPts val="0"/>
              </a:spcAft>
              <a:buNone/>
            </a:pPr>
            <a:r>
              <a:rPr b="1" lang="en">
                <a:solidFill>
                  <a:srgbClr val="085631"/>
                </a:solidFill>
                <a:latin typeface="Century Gothic"/>
                <a:ea typeface="Century Gothic"/>
                <a:cs typeface="Century Gothic"/>
                <a:sym typeface="Century Gothic"/>
              </a:rPr>
              <a:t>ANALYZE &amp; COLLABORATE</a:t>
            </a:r>
            <a:endParaRPr b="1">
              <a:solidFill>
                <a:srgbClr val="757575"/>
              </a:solidFill>
              <a:latin typeface="Century Gothic"/>
              <a:ea typeface="Century Gothic"/>
              <a:cs typeface="Century Gothic"/>
              <a:sym typeface="Century Gothic"/>
            </a:endParaRPr>
          </a:p>
          <a:p>
            <a:pPr indent="0" lvl="0" marL="0" rtl="0" algn="l">
              <a:spcBef>
                <a:spcPts val="0"/>
              </a:spcBef>
              <a:spcAft>
                <a:spcPts val="0"/>
              </a:spcAft>
              <a:buNone/>
            </a:pPr>
            <a:r>
              <a:rPr b="1" lang="en">
                <a:solidFill>
                  <a:srgbClr val="757575"/>
                </a:solidFill>
                <a:latin typeface="Century Gothic"/>
                <a:ea typeface="Century Gothic"/>
                <a:cs typeface="Century Gothic"/>
                <a:sym typeface="Century Gothic"/>
              </a:rPr>
              <a:t>EVALUATE &amp; ARCHIVE</a:t>
            </a:r>
            <a:endParaRPr b="1">
              <a:solidFill>
                <a:srgbClr val="CC0000"/>
              </a:solidFill>
              <a:latin typeface="Century Gothic"/>
              <a:ea typeface="Century Gothic"/>
              <a:cs typeface="Century Gothic"/>
              <a:sym typeface="Century Gothic"/>
            </a:endParaRPr>
          </a:p>
          <a:p>
            <a:pPr indent="0" lvl="0" marL="0" rtl="0" algn="l">
              <a:spcBef>
                <a:spcPts val="0"/>
              </a:spcBef>
              <a:spcAft>
                <a:spcPts val="0"/>
              </a:spcAft>
              <a:buNone/>
            </a:pPr>
            <a:r>
              <a:rPr b="1" lang="en">
                <a:solidFill>
                  <a:srgbClr val="CC0000"/>
                </a:solidFill>
                <a:latin typeface="Century Gothic"/>
                <a:ea typeface="Century Gothic"/>
                <a:cs typeface="Century Gothic"/>
                <a:sym typeface="Century Gothic"/>
              </a:rPr>
              <a:t>SHARE AND DISSEMINATE/</a:t>
            </a:r>
            <a:r>
              <a:rPr b="1" lang="en">
                <a:solidFill>
                  <a:srgbClr val="FF9900"/>
                </a:solidFill>
                <a:latin typeface="Century Gothic"/>
                <a:ea typeface="Century Gothic"/>
                <a:cs typeface="Century Gothic"/>
                <a:sym typeface="Century Gothic"/>
              </a:rPr>
              <a:t>PUBLISH &amp; REUSE</a:t>
            </a:r>
            <a:endParaRPr b="1">
              <a:solidFill>
                <a:srgbClr val="FF9900"/>
              </a:solidFill>
              <a:latin typeface="Century Gothic"/>
              <a:ea typeface="Century Gothic"/>
              <a:cs typeface="Century Gothic"/>
              <a:sym typeface="Century Gothic"/>
            </a:endParaRPr>
          </a:p>
        </p:txBody>
      </p:sp>
      <p:sp>
        <p:nvSpPr>
          <p:cNvPr id="353" name="Google Shape;353;p46"/>
          <p:cNvSpPr txBox="1"/>
          <p:nvPr/>
        </p:nvSpPr>
        <p:spPr>
          <a:xfrm>
            <a:off x="3726225" y="1589650"/>
            <a:ext cx="48462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sz="1900">
              <a:latin typeface="Avenir"/>
              <a:ea typeface="Avenir"/>
              <a:cs typeface="Avenir"/>
              <a:sym typeface="Aveni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p>
        </p:txBody>
      </p:sp>
      <p:sp>
        <p:nvSpPr>
          <p:cNvPr id="354" name="Google Shape;354;p46"/>
          <p:cNvSpPr txBox="1"/>
          <p:nvPr/>
        </p:nvSpPr>
        <p:spPr>
          <a:xfrm>
            <a:off x="3868400" y="3640075"/>
            <a:ext cx="413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highlight>
                <a:srgbClr val="D1D5DB"/>
              </a:highlight>
              <a:latin typeface="Avenir"/>
              <a:ea typeface="Avenir"/>
              <a:cs typeface="Avenir"/>
              <a:sym typeface="Avenir"/>
            </a:endParaRPr>
          </a:p>
        </p:txBody>
      </p:sp>
      <p:pic>
        <p:nvPicPr>
          <p:cNvPr id="355" name="Google Shape;355;p46"/>
          <p:cNvPicPr preferRelativeResize="0"/>
          <p:nvPr/>
        </p:nvPicPr>
        <p:blipFill>
          <a:blip r:embed="rId4">
            <a:alphaModFix/>
          </a:blip>
          <a:stretch>
            <a:fillRect/>
          </a:stretch>
        </p:blipFill>
        <p:spPr>
          <a:xfrm rot="-25642">
            <a:off x="152368" y="783040"/>
            <a:ext cx="2316664" cy="2788053"/>
          </a:xfrm>
          <a:prstGeom prst="rect">
            <a:avLst/>
          </a:prstGeom>
          <a:noFill/>
          <a:ln>
            <a:noFill/>
          </a:ln>
        </p:spPr>
      </p:pic>
      <p:pic>
        <p:nvPicPr>
          <p:cNvPr id="356" name="Google Shape;356;p46"/>
          <p:cNvPicPr preferRelativeResize="0"/>
          <p:nvPr/>
        </p:nvPicPr>
        <p:blipFill>
          <a:blip r:embed="rId5">
            <a:alphaModFix/>
          </a:blip>
          <a:stretch>
            <a:fillRect/>
          </a:stretch>
        </p:blipFill>
        <p:spPr>
          <a:xfrm rot="-5">
            <a:off x="437090" y="1889853"/>
            <a:ext cx="2362699" cy="2540440"/>
          </a:xfrm>
          <a:prstGeom prst="rect">
            <a:avLst/>
          </a:prstGeom>
          <a:noFill/>
          <a:ln>
            <a:noFill/>
          </a:ln>
        </p:spPr>
      </p:pic>
      <p:sp>
        <p:nvSpPr>
          <p:cNvPr id="357" name="Google Shape;357;p46"/>
          <p:cNvSpPr txBox="1"/>
          <p:nvPr/>
        </p:nvSpPr>
        <p:spPr>
          <a:xfrm>
            <a:off x="3811000" y="2019525"/>
            <a:ext cx="4846200" cy="304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u="sng">
                <a:latin typeface="Avenir"/>
                <a:ea typeface="Avenir"/>
                <a:cs typeface="Avenir"/>
                <a:sym typeface="Avenir"/>
              </a:rPr>
              <a:t>Infringing rights and licensing</a:t>
            </a:r>
            <a:endParaRPr b="1" sz="2000" u="sng">
              <a:latin typeface="Avenir"/>
              <a:ea typeface="Avenir"/>
              <a:cs typeface="Avenir"/>
              <a:sym typeface="Avenir"/>
            </a:endParaRPr>
          </a:p>
          <a:p>
            <a:pPr indent="0" lvl="0" marL="0" rtl="0" algn="l">
              <a:spcBef>
                <a:spcPts val="0"/>
              </a:spcBef>
              <a:spcAft>
                <a:spcPts val="0"/>
              </a:spcAft>
              <a:buNone/>
            </a:pPr>
            <a:r>
              <a:t/>
            </a:r>
            <a:endParaRPr b="1" sz="2000" u="sng">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sz="1600">
                <a:solidFill>
                  <a:schemeClr val="dk1"/>
                </a:solidFill>
                <a:latin typeface="Avenir"/>
                <a:ea typeface="Avenir"/>
                <a:cs typeface="Avenir"/>
                <a:sym typeface="Avenir"/>
              </a:rPr>
              <a:t>If you are using data that have been collected from another source, it’s important that you know from the beginning if there are any restrictions on how you can use and share the data. When generating new or derivative data you also have to make an informed decision about licenses, roles and responsibilities and rights governing the data.</a:t>
            </a:r>
            <a:endParaRPr b="1" sz="2400">
              <a:solidFill>
                <a:schemeClr val="dk1"/>
              </a:solidFill>
              <a:latin typeface="Avenir"/>
              <a:ea typeface="Avenir"/>
              <a:cs typeface="Avenir"/>
              <a:sym typeface="Avenir"/>
            </a:endParaRPr>
          </a:p>
          <a:p>
            <a:pPr indent="0" lvl="0" marL="0" rtl="0" algn="l">
              <a:spcBef>
                <a:spcPts val="0"/>
              </a:spcBef>
              <a:spcAft>
                <a:spcPts val="0"/>
              </a:spcAft>
              <a:buNone/>
            </a:pPr>
            <a:r>
              <a:t/>
            </a:r>
            <a:endParaRPr b="1" sz="2000" u="sng">
              <a:latin typeface="Avenir"/>
              <a:ea typeface="Avenir"/>
              <a:cs typeface="Avenir"/>
              <a:sym typeface="Avenir"/>
            </a:endParaRPr>
          </a:p>
          <a:p>
            <a:pPr indent="0" lvl="0" marL="0" rtl="0" algn="l">
              <a:spcBef>
                <a:spcPts val="0"/>
              </a:spcBef>
              <a:spcAft>
                <a:spcPts val="0"/>
              </a:spcAft>
              <a:buNone/>
            </a:pPr>
            <a:r>
              <a:t/>
            </a:r>
            <a:endParaRPr b="1"/>
          </a:p>
        </p:txBody>
      </p:sp>
      <p:sp>
        <p:nvSpPr>
          <p:cNvPr id="358" name="Google Shape;358;p46"/>
          <p:cNvSpPr/>
          <p:nvPr/>
        </p:nvSpPr>
        <p:spPr>
          <a:xfrm>
            <a:off x="1500823" y="2049765"/>
            <a:ext cx="1108200" cy="1086300"/>
          </a:xfrm>
          <a:prstGeom prst="ellipse">
            <a:avLst/>
          </a:prstGeom>
          <a:solidFill>
            <a:srgbClr val="D1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6"/>
          <p:cNvSpPr txBox="1"/>
          <p:nvPr/>
        </p:nvSpPr>
        <p:spPr>
          <a:xfrm rot="18313">
            <a:off x="1581860" y="2312219"/>
            <a:ext cx="1013714" cy="492607"/>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latin typeface="Avenir"/>
                <a:ea typeface="Avenir"/>
                <a:cs typeface="Avenir"/>
                <a:sym typeface="Avenir"/>
              </a:rPr>
              <a:t>Ethically &amp; Responsibly</a:t>
            </a:r>
            <a:endParaRPr b="1" sz="1000">
              <a:latin typeface="Avenir"/>
              <a:ea typeface="Avenir"/>
              <a:cs typeface="Avenir"/>
              <a:sym typeface="Avenir"/>
            </a:endParaRPr>
          </a:p>
        </p:txBody>
      </p:sp>
      <p:sp>
        <p:nvSpPr>
          <p:cNvPr id="360" name="Google Shape;360;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7"/>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p:txBody>
      </p:sp>
      <p:sp>
        <p:nvSpPr>
          <p:cNvPr id="366" name="Google Shape;366;p47"/>
          <p:cNvSpPr txBox="1"/>
          <p:nvPr/>
        </p:nvSpPr>
        <p:spPr>
          <a:xfrm>
            <a:off x="311700" y="953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Ownership &amp; Licensing Restrictions</a:t>
            </a:r>
            <a:endParaRPr b="1" sz="3200">
              <a:solidFill>
                <a:srgbClr val="004B83"/>
              </a:solidFill>
              <a:latin typeface="Century Gothic"/>
              <a:ea typeface="Century Gothic"/>
              <a:cs typeface="Century Gothic"/>
              <a:sym typeface="Century Gothic"/>
            </a:endParaRPr>
          </a:p>
        </p:txBody>
      </p:sp>
      <p:sp>
        <p:nvSpPr>
          <p:cNvPr id="367" name="Google Shape;367;p47"/>
          <p:cNvSpPr txBox="1"/>
          <p:nvPr/>
        </p:nvSpPr>
        <p:spPr>
          <a:xfrm>
            <a:off x="3726225" y="1589650"/>
            <a:ext cx="48462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sz="1900">
              <a:latin typeface="Avenir"/>
              <a:ea typeface="Avenir"/>
              <a:cs typeface="Avenir"/>
              <a:sym typeface="Aveni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p>
        </p:txBody>
      </p:sp>
      <p:sp>
        <p:nvSpPr>
          <p:cNvPr id="368" name="Google Shape;368;p47"/>
          <p:cNvSpPr txBox="1"/>
          <p:nvPr/>
        </p:nvSpPr>
        <p:spPr>
          <a:xfrm>
            <a:off x="3868400" y="3640075"/>
            <a:ext cx="413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highlight>
                <a:srgbClr val="D1D5DB"/>
              </a:highlight>
              <a:latin typeface="Avenir"/>
              <a:ea typeface="Avenir"/>
              <a:cs typeface="Avenir"/>
              <a:sym typeface="Avenir"/>
            </a:endParaRPr>
          </a:p>
        </p:txBody>
      </p:sp>
      <p:sp>
        <p:nvSpPr>
          <p:cNvPr id="369" name="Google Shape;369;p47"/>
          <p:cNvSpPr txBox="1"/>
          <p:nvPr/>
        </p:nvSpPr>
        <p:spPr>
          <a:xfrm>
            <a:off x="428625" y="1300375"/>
            <a:ext cx="8143800" cy="273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Avenir"/>
                <a:ea typeface="Avenir"/>
                <a:cs typeface="Avenir"/>
                <a:sym typeface="Avenir"/>
              </a:rPr>
              <a:t>“Through data ownership, data subjects call for the satisfaction of material needs and entitlements, and thus </a:t>
            </a:r>
            <a:r>
              <a:rPr b="1" lang="en" sz="1900">
                <a:latin typeface="Avenir"/>
                <a:ea typeface="Avenir"/>
                <a:cs typeface="Avenir"/>
                <a:sym typeface="Avenir"/>
              </a:rPr>
              <a:t>articulate and negotiate claims on the redistribution of resources</a:t>
            </a:r>
            <a:r>
              <a:rPr lang="en" sz="1900">
                <a:latin typeface="Avenir"/>
                <a:ea typeface="Avenir"/>
                <a:cs typeface="Avenir"/>
                <a:sym typeface="Avenir"/>
              </a:rPr>
              <a:t>. And for social beings for whom a fulfilled life depends on intersubjective prerequisites, data ownership further </a:t>
            </a:r>
            <a:r>
              <a:rPr b="1" lang="en" sz="1900">
                <a:latin typeface="Avenir"/>
                <a:ea typeface="Avenir"/>
                <a:cs typeface="Avenir"/>
                <a:sym typeface="Avenir"/>
              </a:rPr>
              <a:t>encodes expectations and demands on the recognition of proclaimed data owners</a:t>
            </a:r>
            <a:r>
              <a:rPr lang="en" sz="1900">
                <a:latin typeface="Avenir"/>
                <a:ea typeface="Avenir"/>
                <a:cs typeface="Avenir"/>
                <a:sym typeface="Avenir"/>
              </a:rPr>
              <a:t>. Both of these spheres need to be considered to grasp claims related to data ownership, and negotiating them is necessary to facilitate informational self-determination of data subjects.”</a:t>
            </a:r>
            <a:endParaRPr/>
          </a:p>
          <a:p>
            <a:pPr indent="0" lvl="0" marL="0" rtl="0" algn="l">
              <a:spcBef>
                <a:spcPts val="0"/>
              </a:spcBef>
              <a:spcAft>
                <a:spcPts val="0"/>
              </a:spcAft>
              <a:buNone/>
            </a:pPr>
            <a:r>
              <a:t/>
            </a:r>
            <a:endParaRPr b="1"/>
          </a:p>
        </p:txBody>
      </p:sp>
      <p:sp>
        <p:nvSpPr>
          <p:cNvPr id="370" name="Google Shape;370;p47"/>
          <p:cNvSpPr txBox="1"/>
          <p:nvPr/>
        </p:nvSpPr>
        <p:spPr>
          <a:xfrm>
            <a:off x="311700" y="4795025"/>
            <a:ext cx="9144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accent2"/>
                </a:solidFill>
                <a:highlight>
                  <a:srgbClr val="FFFFFF"/>
                </a:highlight>
                <a:latin typeface="Avenir"/>
                <a:ea typeface="Avenir"/>
                <a:cs typeface="Avenir"/>
                <a:sym typeface="Avenir"/>
              </a:rPr>
              <a:t>Carroll M. W. (2015). Sharing Research Data and Intellectual Property Law: A Primer. </a:t>
            </a:r>
            <a:r>
              <a:rPr i="1" lang="en" sz="900">
                <a:solidFill>
                  <a:schemeClr val="accent2"/>
                </a:solidFill>
                <a:highlight>
                  <a:srgbClr val="FFFFFF"/>
                </a:highlight>
                <a:latin typeface="Avenir"/>
                <a:ea typeface="Avenir"/>
                <a:cs typeface="Avenir"/>
                <a:sym typeface="Avenir"/>
              </a:rPr>
              <a:t>PLoS biology</a:t>
            </a:r>
            <a:r>
              <a:rPr lang="en" sz="900">
                <a:solidFill>
                  <a:schemeClr val="accent2"/>
                </a:solidFill>
                <a:highlight>
                  <a:srgbClr val="FFFFFF"/>
                </a:highlight>
                <a:latin typeface="Avenir"/>
                <a:ea typeface="Avenir"/>
                <a:cs typeface="Avenir"/>
                <a:sym typeface="Avenir"/>
              </a:rPr>
              <a:t>, </a:t>
            </a:r>
            <a:r>
              <a:rPr i="1" lang="en" sz="900">
                <a:solidFill>
                  <a:schemeClr val="accent2"/>
                </a:solidFill>
                <a:highlight>
                  <a:srgbClr val="FFFFFF"/>
                </a:highlight>
                <a:latin typeface="Avenir"/>
                <a:ea typeface="Avenir"/>
                <a:cs typeface="Avenir"/>
                <a:sym typeface="Avenir"/>
              </a:rPr>
              <a:t>13</a:t>
            </a:r>
            <a:r>
              <a:rPr lang="en" sz="900">
                <a:solidFill>
                  <a:schemeClr val="accent2"/>
                </a:solidFill>
                <a:highlight>
                  <a:srgbClr val="FFFFFF"/>
                </a:highlight>
                <a:latin typeface="Avenir"/>
                <a:ea typeface="Avenir"/>
                <a:cs typeface="Avenir"/>
                <a:sym typeface="Avenir"/>
              </a:rPr>
              <a:t>(8), e1002235. </a:t>
            </a:r>
            <a:r>
              <a:rPr lang="en" sz="900" u="sng">
                <a:solidFill>
                  <a:schemeClr val="hlink"/>
                </a:solidFill>
                <a:highlight>
                  <a:srgbClr val="FFFFFF"/>
                </a:highlight>
                <a:latin typeface="Avenir"/>
                <a:ea typeface="Avenir"/>
                <a:cs typeface="Avenir"/>
                <a:sym typeface="Avenir"/>
                <a:hlinkClick r:id="rId3"/>
              </a:rPr>
              <a:t>https://doi.org/10.1371/journal.pbio.1002235</a:t>
            </a:r>
            <a:endParaRPr sz="900">
              <a:solidFill>
                <a:schemeClr val="accent2"/>
              </a:solidFill>
              <a:highlight>
                <a:srgbClr val="FFFFFF"/>
              </a:highlight>
              <a:latin typeface="Avenir"/>
              <a:ea typeface="Avenir"/>
              <a:cs typeface="Avenir"/>
              <a:sym typeface="Avenir"/>
            </a:endParaRPr>
          </a:p>
          <a:p>
            <a:pPr indent="0" lvl="0" marL="0" rtl="0" algn="l">
              <a:spcBef>
                <a:spcPts val="0"/>
              </a:spcBef>
              <a:spcAft>
                <a:spcPts val="0"/>
              </a:spcAft>
              <a:buNone/>
            </a:pPr>
            <a:r>
              <a:t/>
            </a:r>
            <a:endParaRPr sz="900">
              <a:solidFill>
                <a:schemeClr val="accent2"/>
              </a:solidFill>
              <a:highlight>
                <a:srgbClr val="FFFFFF"/>
              </a:highlight>
              <a:latin typeface="Avenir"/>
              <a:ea typeface="Avenir"/>
              <a:cs typeface="Avenir"/>
              <a:sym typeface="Avenir"/>
            </a:endParaRPr>
          </a:p>
        </p:txBody>
      </p:sp>
      <p:sp>
        <p:nvSpPr>
          <p:cNvPr id="371" name="Google Shape;371;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0"/>
          <p:cNvSpPr txBox="1"/>
          <p:nvPr/>
        </p:nvSpPr>
        <p:spPr>
          <a:xfrm>
            <a:off x="444875" y="1199775"/>
            <a:ext cx="7946700" cy="34017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1200"/>
              </a:spcBef>
              <a:spcAft>
                <a:spcPts val="0"/>
              </a:spcAft>
              <a:buClr>
                <a:schemeClr val="dk1"/>
              </a:buClr>
              <a:buSzPts val="2000"/>
              <a:buFont typeface="Arial"/>
              <a:buChar char="●"/>
            </a:pPr>
            <a:r>
              <a:rPr lang="en" sz="2000">
                <a:solidFill>
                  <a:schemeClr val="dk1"/>
                </a:solidFill>
                <a:highlight>
                  <a:srgbClr val="FFFFFF"/>
                </a:highlight>
                <a:latin typeface="Avenir"/>
                <a:ea typeface="Avenir"/>
                <a:cs typeface="Avenir"/>
                <a:sym typeface="Avenir"/>
              </a:rPr>
              <a:t>Understand key ethical and responsible data management principles, focusing on the importance of data documentation, preventing bias and harm, properly handling sensitive data, ownership, and licensing issues.</a:t>
            </a:r>
            <a:endParaRPr sz="2000">
              <a:solidFill>
                <a:schemeClr val="dk1"/>
              </a:solidFill>
              <a:highlight>
                <a:srgbClr val="FFFFFF"/>
              </a:highlight>
              <a:latin typeface="Avenir"/>
              <a:ea typeface="Avenir"/>
              <a:cs typeface="Avenir"/>
              <a:sym typeface="Avenir"/>
            </a:endParaRPr>
          </a:p>
          <a:p>
            <a:pPr indent="0" lvl="0" marL="457200" rtl="0" algn="l">
              <a:lnSpc>
                <a:spcPct val="115000"/>
              </a:lnSpc>
              <a:spcBef>
                <a:spcPts val="1200"/>
              </a:spcBef>
              <a:spcAft>
                <a:spcPts val="0"/>
              </a:spcAft>
              <a:buNone/>
            </a:pPr>
            <a:r>
              <a:t/>
            </a:r>
            <a:endParaRPr sz="2000">
              <a:solidFill>
                <a:schemeClr val="dk1"/>
              </a:solidFill>
              <a:highlight>
                <a:srgbClr val="FFFFFF"/>
              </a:highlight>
              <a:latin typeface="Avenir"/>
              <a:ea typeface="Avenir"/>
              <a:cs typeface="Avenir"/>
              <a:sym typeface="Avenir"/>
            </a:endParaRPr>
          </a:p>
          <a:p>
            <a:pPr indent="-355600" lvl="0" marL="457200" rtl="0" algn="l">
              <a:lnSpc>
                <a:spcPct val="115000"/>
              </a:lnSpc>
              <a:spcBef>
                <a:spcPts val="1200"/>
              </a:spcBef>
              <a:spcAft>
                <a:spcPts val="0"/>
              </a:spcAft>
              <a:buClr>
                <a:schemeClr val="dk1"/>
              </a:buClr>
              <a:buSzPts val="2000"/>
              <a:buFont typeface="Arial"/>
              <a:buChar char="●"/>
            </a:pPr>
            <a:r>
              <a:rPr lang="en" sz="2000">
                <a:solidFill>
                  <a:schemeClr val="dk1"/>
                </a:solidFill>
                <a:highlight>
                  <a:srgbClr val="FFFFFF"/>
                </a:highlight>
                <a:latin typeface="Avenir"/>
                <a:ea typeface="Avenir"/>
                <a:cs typeface="Avenir"/>
                <a:sym typeface="Avenir"/>
              </a:rPr>
              <a:t>Relate ethical and responsible data management principles to real-world scenarios.</a:t>
            </a:r>
            <a:endParaRPr sz="1900">
              <a:solidFill>
                <a:schemeClr val="dk1"/>
              </a:solidFill>
              <a:highlight>
                <a:srgbClr val="FFFFFF"/>
              </a:highlight>
              <a:latin typeface="Avenir"/>
              <a:ea typeface="Avenir"/>
              <a:cs typeface="Avenir"/>
              <a:sym typeface="Avenir"/>
            </a:endParaRPr>
          </a:p>
          <a:p>
            <a:pPr indent="0" lvl="0" marL="0" rtl="0" algn="l">
              <a:lnSpc>
                <a:spcPct val="200000"/>
              </a:lnSpc>
              <a:spcBef>
                <a:spcPts val="1200"/>
              </a:spcBef>
              <a:spcAft>
                <a:spcPts val="0"/>
              </a:spcAft>
              <a:buNone/>
            </a:pPr>
            <a:r>
              <a:t/>
            </a:r>
            <a:endParaRPr sz="1800">
              <a:solidFill>
                <a:schemeClr val="dk1"/>
              </a:solidFill>
              <a:latin typeface="Avenir"/>
              <a:ea typeface="Avenir"/>
              <a:cs typeface="Avenir"/>
              <a:sym typeface="Avenir"/>
            </a:endParaRPr>
          </a:p>
        </p:txBody>
      </p:sp>
      <p:sp>
        <p:nvSpPr>
          <p:cNvPr id="190" name="Google Shape;190;p30"/>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Learning Objectives</a:t>
            </a:r>
            <a:endParaRPr b="1" sz="3200">
              <a:solidFill>
                <a:srgbClr val="004B83"/>
              </a:solidFill>
              <a:latin typeface="Century Gothic"/>
              <a:ea typeface="Century Gothic"/>
              <a:cs typeface="Century Gothic"/>
              <a:sym typeface="Century Gothic"/>
            </a:endParaRPr>
          </a:p>
        </p:txBody>
      </p:sp>
      <p:sp>
        <p:nvSpPr>
          <p:cNvPr id="191" name="Google Shape;191;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77" name="Google Shape;377;p48"/>
          <p:cNvPicPr preferRelativeResize="0"/>
          <p:nvPr/>
        </p:nvPicPr>
        <p:blipFill>
          <a:blip r:embed="rId3">
            <a:alphaModFix/>
          </a:blip>
          <a:stretch>
            <a:fillRect/>
          </a:stretch>
        </p:blipFill>
        <p:spPr>
          <a:xfrm>
            <a:off x="341500" y="543425"/>
            <a:ext cx="6742502" cy="4220648"/>
          </a:xfrm>
          <a:prstGeom prst="rect">
            <a:avLst/>
          </a:prstGeom>
          <a:noFill/>
          <a:ln>
            <a:noFill/>
          </a:ln>
          <a:effectLst>
            <a:outerShdw blurRad="57150" rotWithShape="0" algn="bl" dir="5400000" dist="19050">
              <a:srgbClr val="000000">
                <a:alpha val="50000"/>
              </a:srgbClr>
            </a:outerShdw>
          </a:effectLst>
        </p:spPr>
      </p:pic>
      <p:sp>
        <p:nvSpPr>
          <p:cNvPr id="378" name="Google Shape;378;p48"/>
          <p:cNvSpPr txBox="1"/>
          <p:nvPr/>
        </p:nvSpPr>
        <p:spPr>
          <a:xfrm>
            <a:off x="272150" y="4718125"/>
            <a:ext cx="7175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hlink"/>
                </a:solidFill>
                <a:hlinkClick r:id="rId4"/>
              </a:rPr>
              <a:t>https://forum.inaturalist.org/t/licensing-problem-for-paper-using-inat-data/38480/7?page=2</a:t>
            </a:r>
            <a:endParaRPr sz="1000"/>
          </a:p>
        </p:txBody>
      </p:sp>
      <p:sp>
        <p:nvSpPr>
          <p:cNvPr id="379" name="Google Shape;379;p48"/>
          <p:cNvSpPr txBox="1"/>
          <p:nvPr/>
        </p:nvSpPr>
        <p:spPr>
          <a:xfrm>
            <a:off x="341500" y="448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2600">
                <a:solidFill>
                  <a:srgbClr val="004B83"/>
                </a:solidFill>
                <a:latin typeface="Century Gothic"/>
                <a:ea typeface="Century Gothic"/>
                <a:cs typeface="Century Gothic"/>
                <a:sym typeface="Century Gothic"/>
              </a:rPr>
              <a:t>Example: When assumptions can go wrong</a:t>
            </a:r>
            <a:endParaRPr b="1" sz="2600">
              <a:solidFill>
                <a:srgbClr val="004B83"/>
              </a:solidFill>
              <a:latin typeface="Century Gothic"/>
              <a:ea typeface="Century Gothic"/>
              <a:cs typeface="Century Gothic"/>
              <a:sym typeface="Century Gothic"/>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9"/>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p:txBody>
      </p:sp>
      <p:sp>
        <p:nvSpPr>
          <p:cNvPr id="385" name="Google Shape;385;p49"/>
          <p:cNvSpPr txBox="1"/>
          <p:nvPr/>
        </p:nvSpPr>
        <p:spPr>
          <a:xfrm>
            <a:off x="311700" y="953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Recommendations</a:t>
            </a:r>
            <a:endParaRPr b="1" sz="3200">
              <a:solidFill>
                <a:srgbClr val="004B83"/>
              </a:solidFill>
              <a:latin typeface="Century Gothic"/>
              <a:ea typeface="Century Gothic"/>
              <a:cs typeface="Century Gothic"/>
              <a:sym typeface="Century Gothic"/>
            </a:endParaRPr>
          </a:p>
        </p:txBody>
      </p:sp>
      <p:sp>
        <p:nvSpPr>
          <p:cNvPr id="386" name="Google Shape;386;p49"/>
          <p:cNvSpPr txBox="1"/>
          <p:nvPr/>
        </p:nvSpPr>
        <p:spPr>
          <a:xfrm>
            <a:off x="3726225" y="1589650"/>
            <a:ext cx="48462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sz="1900">
              <a:latin typeface="Avenir"/>
              <a:ea typeface="Avenir"/>
              <a:cs typeface="Avenir"/>
              <a:sym typeface="Aveni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p>
        </p:txBody>
      </p:sp>
      <p:sp>
        <p:nvSpPr>
          <p:cNvPr id="387" name="Google Shape;387;p49"/>
          <p:cNvSpPr txBox="1"/>
          <p:nvPr/>
        </p:nvSpPr>
        <p:spPr>
          <a:xfrm>
            <a:off x="3868400" y="3640075"/>
            <a:ext cx="413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highlight>
                <a:srgbClr val="D1D5DB"/>
              </a:highlight>
              <a:latin typeface="Avenir"/>
              <a:ea typeface="Avenir"/>
              <a:cs typeface="Avenir"/>
              <a:sym typeface="Avenir"/>
            </a:endParaRPr>
          </a:p>
        </p:txBody>
      </p:sp>
      <p:sp>
        <p:nvSpPr>
          <p:cNvPr id="388" name="Google Shape;388;p49"/>
          <p:cNvSpPr txBox="1"/>
          <p:nvPr/>
        </p:nvSpPr>
        <p:spPr>
          <a:xfrm>
            <a:off x="428625" y="1300375"/>
            <a:ext cx="8143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b="1"/>
          </a:p>
        </p:txBody>
      </p:sp>
      <p:sp>
        <p:nvSpPr>
          <p:cNvPr id="389" name="Google Shape;389;p49"/>
          <p:cNvSpPr txBox="1"/>
          <p:nvPr/>
        </p:nvSpPr>
        <p:spPr>
          <a:xfrm>
            <a:off x="311700" y="1003275"/>
            <a:ext cx="8520600" cy="4289400"/>
          </a:xfrm>
          <a:prstGeom prst="rect">
            <a:avLst/>
          </a:prstGeom>
          <a:noFill/>
          <a:ln>
            <a:noFill/>
          </a:ln>
        </p:spPr>
        <p:txBody>
          <a:bodyPr anchorCtr="0" anchor="t" bIns="91425" lIns="91425" spcFirstLastPara="1" rIns="91425" wrap="square" tIns="91425">
            <a:spAutoFit/>
          </a:bodyPr>
          <a:lstStyle/>
          <a:p>
            <a:pPr indent="-355600" lvl="0" marL="457200" rtl="0" algn="l">
              <a:lnSpc>
                <a:spcPct val="100000"/>
              </a:lnSpc>
              <a:spcBef>
                <a:spcPts val="2000"/>
              </a:spcBef>
              <a:spcAft>
                <a:spcPts val="0"/>
              </a:spcAft>
              <a:buClr>
                <a:schemeClr val="dk1"/>
              </a:buClr>
              <a:buSzPts val="2000"/>
              <a:buFont typeface="Avenir"/>
              <a:buChar char="●"/>
            </a:pPr>
            <a:r>
              <a:rPr lang="en" sz="2000">
                <a:solidFill>
                  <a:schemeClr val="dk1"/>
                </a:solidFill>
                <a:highlight>
                  <a:srgbClr val="FFFFFF"/>
                </a:highlight>
                <a:latin typeface="Avenir"/>
                <a:ea typeface="Avenir"/>
                <a:cs typeface="Avenir"/>
                <a:sym typeface="Avenir"/>
              </a:rPr>
              <a:t>Always check for licenses and terms and conditions governing the dat</a:t>
            </a:r>
            <a:r>
              <a:rPr lang="en" sz="2000">
                <a:solidFill>
                  <a:schemeClr val="dk1"/>
                </a:solidFill>
                <a:highlight>
                  <a:srgbClr val="FFFFFF"/>
                </a:highlight>
                <a:latin typeface="Avenir"/>
                <a:ea typeface="Avenir"/>
                <a:cs typeface="Avenir"/>
                <a:sym typeface="Avenir"/>
              </a:rPr>
              <a:t>a</a:t>
            </a:r>
            <a:endParaRPr sz="2000">
              <a:solidFill>
                <a:schemeClr val="dk1"/>
              </a:solidFill>
              <a:highlight>
                <a:srgbClr val="FFFFFF"/>
              </a:highlight>
              <a:latin typeface="Avenir"/>
              <a:ea typeface="Avenir"/>
              <a:cs typeface="Avenir"/>
              <a:sym typeface="Avenir"/>
            </a:endParaRPr>
          </a:p>
          <a:p>
            <a:pPr indent="-355600" lvl="0" marL="457200" rtl="0" algn="l">
              <a:lnSpc>
                <a:spcPct val="100000"/>
              </a:lnSpc>
              <a:spcBef>
                <a:spcPts val="2000"/>
              </a:spcBef>
              <a:spcAft>
                <a:spcPts val="0"/>
              </a:spcAft>
              <a:buClr>
                <a:schemeClr val="dk1"/>
              </a:buClr>
              <a:buSzPts val="2000"/>
              <a:buFont typeface="Avenir"/>
              <a:buChar char="●"/>
            </a:pPr>
            <a:r>
              <a:rPr lang="en" sz="2000">
                <a:solidFill>
                  <a:schemeClr val="dk1"/>
                </a:solidFill>
                <a:highlight>
                  <a:srgbClr val="FFFFFF"/>
                </a:highlight>
                <a:latin typeface="Avenir"/>
                <a:ea typeface="Avenir"/>
                <a:cs typeface="Avenir"/>
                <a:sym typeface="Avenir"/>
              </a:rPr>
              <a:t>Access</a:t>
            </a:r>
            <a:r>
              <a:rPr lang="en" sz="2000">
                <a:solidFill>
                  <a:schemeClr val="dk1"/>
                </a:solidFill>
                <a:highlight>
                  <a:srgbClr val="FFFFFF"/>
                </a:highlight>
                <a:latin typeface="Avenir"/>
                <a:ea typeface="Avenir"/>
                <a:cs typeface="Avenir"/>
                <a:sym typeface="Avenir"/>
              </a:rPr>
              <a:t> does not automatically grant you permission to reuse or redistribute data</a:t>
            </a:r>
            <a:endParaRPr sz="2000">
              <a:solidFill>
                <a:schemeClr val="dk1"/>
              </a:solidFill>
              <a:highlight>
                <a:srgbClr val="FFFFFF"/>
              </a:highlight>
              <a:latin typeface="Avenir"/>
              <a:ea typeface="Avenir"/>
              <a:cs typeface="Avenir"/>
              <a:sym typeface="Avenir"/>
            </a:endParaRPr>
          </a:p>
          <a:p>
            <a:pPr indent="-355600" lvl="0" marL="457200" rtl="0" algn="l">
              <a:lnSpc>
                <a:spcPct val="100000"/>
              </a:lnSpc>
              <a:spcBef>
                <a:spcPts val="2000"/>
              </a:spcBef>
              <a:spcAft>
                <a:spcPts val="0"/>
              </a:spcAft>
              <a:buClr>
                <a:schemeClr val="dk1"/>
              </a:buClr>
              <a:buSzPts val="2000"/>
              <a:buFont typeface="Avenir"/>
              <a:buChar char="●"/>
            </a:pPr>
            <a:r>
              <a:rPr lang="en" sz="2000">
                <a:solidFill>
                  <a:schemeClr val="dk1"/>
                </a:solidFill>
                <a:highlight>
                  <a:srgbClr val="FFFFFF"/>
                </a:highlight>
                <a:latin typeface="Avenir"/>
                <a:ea typeface="Avenir"/>
                <a:cs typeface="Avenir"/>
                <a:sym typeface="Avenir"/>
              </a:rPr>
              <a:t>Paying for the data does not necessarily grant you permission to reuse the data, share or redistribute the data</a:t>
            </a:r>
            <a:endParaRPr sz="2000">
              <a:solidFill>
                <a:schemeClr val="dk1"/>
              </a:solidFill>
              <a:highlight>
                <a:srgbClr val="FFFFFF"/>
              </a:highlight>
              <a:latin typeface="Avenir"/>
              <a:ea typeface="Avenir"/>
              <a:cs typeface="Avenir"/>
              <a:sym typeface="Avenir"/>
            </a:endParaRPr>
          </a:p>
          <a:p>
            <a:pPr indent="-355600" lvl="0" marL="457200" rtl="0" algn="l">
              <a:lnSpc>
                <a:spcPct val="100000"/>
              </a:lnSpc>
              <a:spcBef>
                <a:spcPts val="2000"/>
              </a:spcBef>
              <a:spcAft>
                <a:spcPts val="0"/>
              </a:spcAft>
              <a:buClr>
                <a:schemeClr val="dk1"/>
              </a:buClr>
              <a:buSzPts val="2000"/>
              <a:buFont typeface="Avenir"/>
              <a:buChar char="●"/>
            </a:pPr>
            <a:r>
              <a:rPr lang="en" sz="2000">
                <a:solidFill>
                  <a:schemeClr val="dk1"/>
                </a:solidFill>
                <a:highlight>
                  <a:srgbClr val="FFFFFF"/>
                </a:highlight>
                <a:latin typeface="Avenir"/>
                <a:ea typeface="Avenir"/>
                <a:cs typeface="Avenir"/>
                <a:sym typeface="Avenir"/>
              </a:rPr>
              <a:t>Verify existing policies for your organization, data providers, and any partner institutions (international requirements need special attention)</a:t>
            </a:r>
            <a:endParaRPr sz="2000">
              <a:solidFill>
                <a:schemeClr val="dk1"/>
              </a:solidFill>
              <a:highlight>
                <a:srgbClr val="FFFFFF"/>
              </a:highlight>
              <a:latin typeface="Avenir"/>
              <a:ea typeface="Avenir"/>
              <a:cs typeface="Avenir"/>
              <a:sym typeface="Avenir"/>
            </a:endParaRPr>
          </a:p>
          <a:p>
            <a:pPr indent="0" lvl="0" marL="0" rtl="0" algn="l">
              <a:lnSpc>
                <a:spcPct val="100000"/>
              </a:lnSpc>
              <a:spcBef>
                <a:spcPts val="2000"/>
              </a:spcBef>
              <a:spcAft>
                <a:spcPts val="1200"/>
              </a:spcAft>
              <a:buNone/>
            </a:pPr>
            <a:r>
              <a:t/>
            </a:r>
            <a:endParaRPr sz="2000">
              <a:solidFill>
                <a:schemeClr val="dk1"/>
              </a:solidFill>
              <a:highlight>
                <a:srgbClr val="FFFFFF"/>
              </a:highlight>
              <a:latin typeface="Avenir"/>
              <a:ea typeface="Avenir"/>
              <a:cs typeface="Avenir"/>
              <a:sym typeface="Avenir"/>
            </a:endParaRPr>
          </a:p>
        </p:txBody>
      </p:sp>
      <p:sp>
        <p:nvSpPr>
          <p:cNvPr id="390" name="Google Shape;390;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0"/>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p:txBody>
      </p:sp>
      <p:sp>
        <p:nvSpPr>
          <p:cNvPr id="396" name="Google Shape;396;p50"/>
          <p:cNvSpPr txBox="1"/>
          <p:nvPr/>
        </p:nvSpPr>
        <p:spPr>
          <a:xfrm>
            <a:off x="311700" y="953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Potential DM Ethical Issues</a:t>
            </a:r>
            <a:endParaRPr b="1" sz="3200">
              <a:solidFill>
                <a:srgbClr val="004B83"/>
              </a:solidFill>
              <a:latin typeface="Century Gothic"/>
              <a:ea typeface="Century Gothic"/>
              <a:cs typeface="Century Gothic"/>
              <a:sym typeface="Century Gothic"/>
            </a:endParaRPr>
          </a:p>
        </p:txBody>
      </p:sp>
      <p:sp>
        <p:nvSpPr>
          <p:cNvPr id="397" name="Google Shape;397;p50"/>
          <p:cNvSpPr txBox="1"/>
          <p:nvPr/>
        </p:nvSpPr>
        <p:spPr>
          <a:xfrm>
            <a:off x="3878625" y="668000"/>
            <a:ext cx="2100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1C4587"/>
                </a:solidFill>
                <a:latin typeface="Century Gothic"/>
                <a:ea typeface="Century Gothic"/>
                <a:cs typeface="Century Gothic"/>
                <a:sym typeface="Century Gothic"/>
              </a:rPr>
              <a:t>PLAN &amp; DESIGN</a:t>
            </a:r>
            <a:endParaRPr b="1" sz="1200">
              <a:solidFill>
                <a:srgbClr val="0B7743"/>
              </a:solidFill>
              <a:latin typeface="Century Gothic"/>
              <a:ea typeface="Century Gothic"/>
              <a:cs typeface="Century Gothic"/>
              <a:sym typeface="Century Gothic"/>
            </a:endParaRPr>
          </a:p>
          <a:p>
            <a:pPr indent="0" lvl="0" marL="0" rtl="0" algn="l">
              <a:spcBef>
                <a:spcPts val="0"/>
              </a:spcBef>
              <a:spcAft>
                <a:spcPts val="0"/>
              </a:spcAft>
              <a:buNone/>
            </a:pPr>
            <a:r>
              <a:rPr b="1" lang="en" sz="1200">
                <a:solidFill>
                  <a:srgbClr val="0B7743"/>
                </a:solidFill>
                <a:latin typeface="Century Gothic"/>
                <a:ea typeface="Century Gothic"/>
                <a:cs typeface="Century Gothic"/>
                <a:sym typeface="Century Gothic"/>
              </a:rPr>
              <a:t>COLLECT &amp; CREATE</a:t>
            </a:r>
            <a:endParaRPr b="1" sz="1200">
              <a:solidFill>
                <a:srgbClr val="0B7743"/>
              </a:solidFill>
              <a:latin typeface="Century Gothic"/>
              <a:ea typeface="Century Gothic"/>
              <a:cs typeface="Century Gothic"/>
              <a:sym typeface="Century Gothic"/>
            </a:endParaRPr>
          </a:p>
          <a:p>
            <a:pPr indent="0" lvl="0" marL="0" rtl="0" algn="l">
              <a:spcBef>
                <a:spcPts val="0"/>
              </a:spcBef>
              <a:spcAft>
                <a:spcPts val="0"/>
              </a:spcAft>
              <a:buNone/>
            </a:pPr>
            <a:r>
              <a:rPr b="1" lang="en" sz="1200">
                <a:solidFill>
                  <a:srgbClr val="085631"/>
                </a:solidFill>
                <a:latin typeface="Century Gothic"/>
                <a:ea typeface="Century Gothic"/>
                <a:cs typeface="Century Gothic"/>
                <a:sym typeface="Century Gothic"/>
              </a:rPr>
              <a:t>ANALYZE &amp; COLLABORATE</a:t>
            </a:r>
            <a:endParaRPr b="1" sz="1200">
              <a:solidFill>
                <a:srgbClr val="FF9900"/>
              </a:solidFill>
              <a:latin typeface="Century Gothic"/>
              <a:ea typeface="Century Gothic"/>
              <a:cs typeface="Century Gothic"/>
              <a:sym typeface="Century Gothic"/>
            </a:endParaRPr>
          </a:p>
        </p:txBody>
      </p:sp>
      <p:sp>
        <p:nvSpPr>
          <p:cNvPr id="398" name="Google Shape;398;p50"/>
          <p:cNvSpPr txBox="1"/>
          <p:nvPr/>
        </p:nvSpPr>
        <p:spPr>
          <a:xfrm>
            <a:off x="3868400" y="3640075"/>
            <a:ext cx="413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highlight>
                <a:srgbClr val="D1D5DB"/>
              </a:highlight>
              <a:latin typeface="Avenir"/>
              <a:ea typeface="Avenir"/>
              <a:cs typeface="Avenir"/>
              <a:sym typeface="Avenir"/>
            </a:endParaRPr>
          </a:p>
        </p:txBody>
      </p:sp>
      <p:sp>
        <p:nvSpPr>
          <p:cNvPr id="399" name="Google Shape;399;p50"/>
          <p:cNvSpPr txBox="1"/>
          <p:nvPr/>
        </p:nvSpPr>
        <p:spPr>
          <a:xfrm>
            <a:off x="3868400" y="1483600"/>
            <a:ext cx="4846200" cy="330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u="sng">
                <a:latin typeface="Avenir"/>
                <a:ea typeface="Avenir"/>
                <a:cs typeface="Avenir"/>
                <a:sym typeface="Avenir"/>
              </a:rPr>
              <a:t>Mishandling Sensitive Data</a:t>
            </a:r>
            <a:endParaRPr b="1" sz="2000" u="sng">
              <a:latin typeface="Avenir"/>
              <a:ea typeface="Avenir"/>
              <a:cs typeface="Avenir"/>
              <a:sym typeface="Avenir"/>
            </a:endParaRPr>
          </a:p>
          <a:p>
            <a:pPr indent="0" lvl="0" marL="0" rtl="0" algn="l">
              <a:spcBef>
                <a:spcPts val="0"/>
              </a:spcBef>
              <a:spcAft>
                <a:spcPts val="0"/>
              </a:spcAft>
              <a:buNone/>
            </a:pPr>
            <a:r>
              <a:t/>
            </a:r>
            <a:endParaRPr b="1" sz="2000" u="sng">
              <a:latin typeface="Avenir"/>
              <a:ea typeface="Avenir"/>
              <a:cs typeface="Avenir"/>
              <a:sym typeface="Avenir"/>
            </a:endParaRPr>
          </a:p>
          <a:p>
            <a:pPr indent="0" lvl="0" marL="0" rtl="0" algn="l">
              <a:lnSpc>
                <a:spcPct val="115000"/>
              </a:lnSpc>
              <a:spcBef>
                <a:spcPts val="0"/>
              </a:spcBef>
              <a:spcAft>
                <a:spcPts val="0"/>
              </a:spcAft>
              <a:buNone/>
            </a:pPr>
            <a:r>
              <a:rPr lang="en" sz="1300">
                <a:solidFill>
                  <a:schemeClr val="dk1"/>
                </a:solidFill>
                <a:latin typeface="Avenir"/>
                <a:ea typeface="Avenir"/>
                <a:cs typeface="Avenir"/>
                <a:sym typeface="Avenir"/>
              </a:rPr>
              <a:t>Responsible handling of sensitive data is crucial in protecting privacy and confidentiality and preventing unauthorized access to data. Mishandling sensitive data can result in serious consequences, such as financial loss, lack of trust, retraction, and legal liabilities. Individuals and organizations must maintain trust by safeguarding sensitive data and complying with policies and regulations. By implementing strong security measures, such as encryption and access controls, de-identification and anonymization techniques and regularly reviewing and updating policies, we can ensure that sensitive data is treated ethically and responsibly. </a:t>
            </a:r>
            <a:endParaRPr b="1"/>
          </a:p>
        </p:txBody>
      </p:sp>
      <p:sp>
        <p:nvSpPr>
          <p:cNvPr id="400" name="Google Shape;400;p50"/>
          <p:cNvSpPr txBox="1"/>
          <p:nvPr/>
        </p:nvSpPr>
        <p:spPr>
          <a:xfrm rot="24021">
            <a:off x="1442591" y="2319149"/>
            <a:ext cx="772819" cy="292502"/>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700">
              <a:latin typeface="Avenir"/>
              <a:ea typeface="Avenir"/>
              <a:cs typeface="Avenir"/>
              <a:sym typeface="Avenir"/>
            </a:endParaRPr>
          </a:p>
        </p:txBody>
      </p:sp>
      <p:grpSp>
        <p:nvGrpSpPr>
          <p:cNvPr id="401" name="Google Shape;401;p50"/>
          <p:cNvGrpSpPr/>
          <p:nvPr/>
        </p:nvGrpSpPr>
        <p:grpSpPr>
          <a:xfrm>
            <a:off x="392213" y="1255957"/>
            <a:ext cx="3216086" cy="3363413"/>
            <a:chOff x="2401200" y="573025"/>
            <a:chExt cx="4572851" cy="4570475"/>
          </a:xfrm>
        </p:grpSpPr>
        <p:pic>
          <p:nvPicPr>
            <p:cNvPr id="402" name="Google Shape;402;p50"/>
            <p:cNvPicPr preferRelativeResize="0"/>
            <p:nvPr/>
          </p:nvPicPr>
          <p:blipFill>
            <a:blip r:embed="rId3">
              <a:alphaModFix/>
            </a:blip>
            <a:stretch>
              <a:fillRect/>
            </a:stretch>
          </p:blipFill>
          <p:spPr>
            <a:xfrm>
              <a:off x="2401200" y="573025"/>
              <a:ext cx="4572851" cy="4570475"/>
            </a:xfrm>
            <a:prstGeom prst="rect">
              <a:avLst/>
            </a:prstGeom>
            <a:noFill/>
            <a:ln>
              <a:noFill/>
            </a:ln>
          </p:spPr>
        </p:pic>
        <p:sp>
          <p:nvSpPr>
            <p:cNvPr id="403" name="Google Shape;403;p50"/>
            <p:cNvSpPr/>
            <p:nvPr/>
          </p:nvSpPr>
          <p:spPr>
            <a:xfrm>
              <a:off x="3942515" y="2161184"/>
              <a:ext cx="1441800" cy="1418400"/>
            </a:xfrm>
            <a:prstGeom prst="ellipse">
              <a:avLst/>
            </a:prstGeom>
            <a:solidFill>
              <a:srgbClr val="D1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0"/>
            <p:cNvSpPr txBox="1"/>
            <p:nvPr/>
          </p:nvSpPr>
          <p:spPr>
            <a:xfrm>
              <a:off x="3942525" y="2562575"/>
              <a:ext cx="1441800" cy="75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Avenir"/>
                  <a:ea typeface="Avenir"/>
                  <a:cs typeface="Avenir"/>
                  <a:sym typeface="Avenir"/>
                </a:rPr>
                <a:t>Ethically &amp; Responsibly</a:t>
              </a:r>
              <a:endParaRPr b="1" sz="1200">
                <a:latin typeface="Avenir"/>
                <a:ea typeface="Avenir"/>
                <a:cs typeface="Avenir"/>
                <a:sym typeface="Avenir"/>
              </a:endParaRPr>
            </a:p>
          </p:txBody>
        </p:sp>
      </p:grpSp>
      <p:sp>
        <p:nvSpPr>
          <p:cNvPr id="405" name="Google Shape;405;p50"/>
          <p:cNvSpPr txBox="1"/>
          <p:nvPr/>
        </p:nvSpPr>
        <p:spPr>
          <a:xfrm>
            <a:off x="5978925" y="668000"/>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757575"/>
                </a:solidFill>
                <a:latin typeface="Century Gothic"/>
                <a:ea typeface="Century Gothic"/>
                <a:cs typeface="Century Gothic"/>
                <a:sym typeface="Century Gothic"/>
              </a:rPr>
              <a:t>EVALUATE &amp; ARCHIVE</a:t>
            </a:r>
            <a:endParaRPr b="1" sz="1200">
              <a:solidFill>
                <a:srgbClr val="CC0000"/>
              </a:solidFill>
              <a:latin typeface="Century Gothic"/>
              <a:ea typeface="Century Gothic"/>
              <a:cs typeface="Century Gothic"/>
              <a:sym typeface="Century Gothic"/>
            </a:endParaRPr>
          </a:p>
          <a:p>
            <a:pPr indent="0" lvl="0" marL="0" rtl="0" algn="l">
              <a:spcBef>
                <a:spcPts val="0"/>
              </a:spcBef>
              <a:spcAft>
                <a:spcPts val="0"/>
              </a:spcAft>
              <a:buNone/>
            </a:pPr>
            <a:r>
              <a:rPr b="1" lang="en" sz="1200">
                <a:solidFill>
                  <a:srgbClr val="CC0000"/>
                </a:solidFill>
                <a:latin typeface="Century Gothic"/>
                <a:ea typeface="Century Gothic"/>
                <a:cs typeface="Century Gothic"/>
                <a:sym typeface="Century Gothic"/>
              </a:rPr>
              <a:t>SHARE AND DISSEMINATE</a:t>
            </a:r>
            <a:endParaRPr b="1" sz="1200">
              <a:solidFill>
                <a:srgbClr val="CC0000"/>
              </a:solidFill>
              <a:latin typeface="Century Gothic"/>
              <a:ea typeface="Century Gothic"/>
              <a:cs typeface="Century Gothic"/>
              <a:sym typeface="Century Gothic"/>
            </a:endParaRPr>
          </a:p>
          <a:p>
            <a:pPr indent="0" lvl="0" marL="0" rtl="0" algn="l">
              <a:spcBef>
                <a:spcPts val="0"/>
              </a:spcBef>
              <a:spcAft>
                <a:spcPts val="0"/>
              </a:spcAft>
              <a:buNone/>
            </a:pPr>
            <a:r>
              <a:rPr b="1" lang="en" sz="1200">
                <a:solidFill>
                  <a:srgbClr val="FF9900"/>
                </a:solidFill>
                <a:latin typeface="Century Gothic"/>
                <a:ea typeface="Century Gothic"/>
                <a:cs typeface="Century Gothic"/>
                <a:sym typeface="Century Gothic"/>
              </a:rPr>
              <a:t>PUBLISH &amp; REUSE</a:t>
            </a:r>
            <a:endParaRPr/>
          </a:p>
        </p:txBody>
      </p:sp>
      <p:sp>
        <p:nvSpPr>
          <p:cNvPr id="406" name="Google Shape;406;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0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1"/>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p:txBody>
      </p:sp>
      <p:sp>
        <p:nvSpPr>
          <p:cNvPr id="412" name="Google Shape;412;p51"/>
          <p:cNvSpPr txBox="1"/>
          <p:nvPr/>
        </p:nvSpPr>
        <p:spPr>
          <a:xfrm>
            <a:off x="311700" y="20835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Sensitive Data</a:t>
            </a:r>
            <a:endParaRPr b="1" sz="3200">
              <a:solidFill>
                <a:srgbClr val="004B83"/>
              </a:solidFill>
              <a:latin typeface="Century Gothic"/>
              <a:ea typeface="Century Gothic"/>
              <a:cs typeface="Century Gothic"/>
              <a:sym typeface="Century Gothic"/>
            </a:endParaRPr>
          </a:p>
        </p:txBody>
      </p:sp>
      <p:sp>
        <p:nvSpPr>
          <p:cNvPr id="413" name="Google Shape;413;p51"/>
          <p:cNvSpPr txBox="1"/>
          <p:nvPr/>
        </p:nvSpPr>
        <p:spPr>
          <a:xfrm>
            <a:off x="3726225" y="1589650"/>
            <a:ext cx="48462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sz="1900">
              <a:latin typeface="Avenir"/>
              <a:ea typeface="Avenir"/>
              <a:cs typeface="Avenir"/>
              <a:sym typeface="Aveni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p>
        </p:txBody>
      </p:sp>
      <p:sp>
        <p:nvSpPr>
          <p:cNvPr id="414" name="Google Shape;414;p51"/>
          <p:cNvSpPr txBox="1"/>
          <p:nvPr/>
        </p:nvSpPr>
        <p:spPr>
          <a:xfrm>
            <a:off x="3868400" y="3640075"/>
            <a:ext cx="413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highlight>
                <a:srgbClr val="D1D5DB"/>
              </a:highlight>
              <a:latin typeface="Avenir"/>
              <a:ea typeface="Avenir"/>
              <a:cs typeface="Avenir"/>
              <a:sym typeface="Avenir"/>
            </a:endParaRPr>
          </a:p>
        </p:txBody>
      </p:sp>
      <p:sp>
        <p:nvSpPr>
          <p:cNvPr id="415" name="Google Shape;415;p51"/>
          <p:cNvSpPr txBox="1"/>
          <p:nvPr/>
        </p:nvSpPr>
        <p:spPr>
          <a:xfrm>
            <a:off x="404725" y="1275850"/>
            <a:ext cx="7971300" cy="3110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chemeClr val="dk1"/>
                </a:solidFill>
                <a:latin typeface="Avenir"/>
                <a:ea typeface="Avenir"/>
                <a:cs typeface="Avenir"/>
                <a:sym typeface="Avenir"/>
              </a:rPr>
              <a:t>Any human subject data that can potentially disclose people’s identity and damage individual or collective reputations, rights, or best interests. </a:t>
            </a:r>
            <a:endParaRPr sz="2100">
              <a:solidFill>
                <a:schemeClr val="dk1"/>
              </a:solidFill>
              <a:latin typeface="Avenir"/>
              <a:ea typeface="Avenir"/>
              <a:cs typeface="Avenir"/>
              <a:sym typeface="Avenir"/>
            </a:endParaRPr>
          </a:p>
          <a:p>
            <a:pPr indent="0" lvl="0" marL="0" rtl="0" algn="l">
              <a:lnSpc>
                <a:spcPct val="115000"/>
              </a:lnSpc>
              <a:spcBef>
                <a:spcPts val="0"/>
              </a:spcBef>
              <a:spcAft>
                <a:spcPts val="0"/>
              </a:spcAft>
              <a:buNone/>
            </a:pPr>
            <a:r>
              <a:t/>
            </a:r>
            <a:endParaRPr sz="2100">
              <a:solidFill>
                <a:schemeClr val="dk1"/>
              </a:solidFill>
              <a:latin typeface="Avenir"/>
              <a:ea typeface="Avenir"/>
              <a:cs typeface="Avenir"/>
              <a:sym typeface="Avenir"/>
            </a:endParaRPr>
          </a:p>
          <a:p>
            <a:pPr indent="0" lvl="0" marL="0" rtl="0" algn="l">
              <a:lnSpc>
                <a:spcPct val="115000"/>
              </a:lnSpc>
              <a:spcBef>
                <a:spcPts val="0"/>
              </a:spcBef>
              <a:spcAft>
                <a:spcPts val="0"/>
              </a:spcAft>
              <a:buNone/>
            </a:pPr>
            <a:r>
              <a:rPr lang="en" sz="2100">
                <a:solidFill>
                  <a:schemeClr val="dk1"/>
                </a:solidFill>
                <a:latin typeface="Avenir"/>
                <a:ea typeface="Avenir"/>
                <a:cs typeface="Avenir"/>
                <a:sym typeface="Avenir"/>
              </a:rPr>
              <a:t>It also includes data, which, if disclosed without precaution, may infringe upon ethical agreements and threaten the ownership, representation, and existence of </a:t>
            </a:r>
            <a:r>
              <a:rPr b="1" lang="en" sz="2100">
                <a:solidFill>
                  <a:schemeClr val="dk1"/>
                </a:solidFill>
                <a:latin typeface="Avenir"/>
                <a:ea typeface="Avenir"/>
                <a:cs typeface="Avenir"/>
                <a:sym typeface="Avenir"/>
              </a:rPr>
              <a:t>vulnerable communities, protected lands and species</a:t>
            </a:r>
            <a:r>
              <a:rPr b="1" lang="en" sz="2100">
                <a:solidFill>
                  <a:schemeClr val="dk1"/>
                </a:solidFill>
                <a:latin typeface="Avenir"/>
                <a:ea typeface="Avenir"/>
                <a:cs typeface="Avenir"/>
                <a:sym typeface="Avenir"/>
              </a:rPr>
              <a:t>.</a:t>
            </a:r>
            <a:endParaRPr sz="2400">
              <a:solidFill>
                <a:schemeClr val="dk1"/>
              </a:solidFill>
              <a:latin typeface="Avenir"/>
              <a:ea typeface="Avenir"/>
              <a:cs typeface="Avenir"/>
              <a:sym typeface="Avenir"/>
            </a:endParaRPr>
          </a:p>
        </p:txBody>
      </p:sp>
      <p:sp>
        <p:nvSpPr>
          <p:cNvPr id="416" name="Google Shape;416;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52"/>
          <p:cNvSpPr txBox="1"/>
          <p:nvPr/>
        </p:nvSpPr>
        <p:spPr>
          <a:xfrm>
            <a:off x="311700" y="3637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Sensitive Data Management</a:t>
            </a:r>
            <a:endParaRPr b="1" sz="3200">
              <a:solidFill>
                <a:srgbClr val="004B83"/>
              </a:solidFill>
              <a:latin typeface="Century Gothic"/>
              <a:ea typeface="Century Gothic"/>
              <a:cs typeface="Century Gothic"/>
              <a:sym typeface="Century Gothic"/>
            </a:endParaRPr>
          </a:p>
        </p:txBody>
      </p:sp>
      <p:sp>
        <p:nvSpPr>
          <p:cNvPr id="422" name="Google Shape;422;p52"/>
          <p:cNvSpPr txBox="1"/>
          <p:nvPr/>
        </p:nvSpPr>
        <p:spPr>
          <a:xfrm>
            <a:off x="311700" y="1229350"/>
            <a:ext cx="8185500" cy="2770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2000">
                <a:solidFill>
                  <a:schemeClr val="dk1"/>
                </a:solidFill>
                <a:highlight>
                  <a:srgbClr val="FFFFFF"/>
                </a:highlight>
                <a:latin typeface="Avenir"/>
                <a:ea typeface="Avenir"/>
                <a:cs typeface="Avenir"/>
                <a:sym typeface="Avenir"/>
              </a:rPr>
              <a:t>Successful long-term management and sharing of sensitive environmental data requires:</a:t>
            </a:r>
            <a:endParaRPr sz="2000">
              <a:solidFill>
                <a:schemeClr val="dk1"/>
              </a:solidFill>
              <a:highlight>
                <a:srgbClr val="FFFFFF"/>
              </a:highlight>
              <a:latin typeface="Avenir"/>
              <a:ea typeface="Avenir"/>
              <a:cs typeface="Avenir"/>
              <a:sym typeface="Avenir"/>
            </a:endParaRPr>
          </a:p>
          <a:p>
            <a:pPr indent="-355600" lvl="0" marL="457200" rtl="0" algn="l">
              <a:lnSpc>
                <a:spcPct val="115000"/>
              </a:lnSpc>
              <a:spcBef>
                <a:spcPts val="1200"/>
              </a:spcBef>
              <a:spcAft>
                <a:spcPts val="0"/>
              </a:spcAft>
              <a:buClr>
                <a:schemeClr val="dk1"/>
              </a:buClr>
              <a:buSzPts val="2000"/>
              <a:buFont typeface="Avenir"/>
              <a:buChar char="●"/>
            </a:pPr>
            <a:r>
              <a:rPr lang="en" sz="2000">
                <a:solidFill>
                  <a:schemeClr val="dk1"/>
                </a:solidFill>
                <a:highlight>
                  <a:srgbClr val="FFFFFF"/>
                </a:highlight>
                <a:latin typeface="Avenir"/>
                <a:ea typeface="Avenir"/>
                <a:cs typeface="Avenir"/>
                <a:sym typeface="Avenir"/>
              </a:rPr>
              <a:t>Consistency</a:t>
            </a:r>
            <a:endParaRPr sz="2000">
              <a:solidFill>
                <a:schemeClr val="dk1"/>
              </a:solidFill>
              <a:highlight>
                <a:srgbClr val="FFFFFF"/>
              </a:highlight>
              <a:latin typeface="Avenir"/>
              <a:ea typeface="Avenir"/>
              <a:cs typeface="Avenir"/>
              <a:sym typeface="Avenir"/>
            </a:endParaRPr>
          </a:p>
          <a:p>
            <a:pPr indent="-355600" lvl="0" marL="457200" rtl="0" algn="l">
              <a:lnSpc>
                <a:spcPct val="115000"/>
              </a:lnSpc>
              <a:spcBef>
                <a:spcPts val="0"/>
              </a:spcBef>
              <a:spcAft>
                <a:spcPts val="0"/>
              </a:spcAft>
              <a:buClr>
                <a:schemeClr val="dk1"/>
              </a:buClr>
              <a:buSzPts val="2000"/>
              <a:buFont typeface="Avenir"/>
              <a:buChar char="●"/>
            </a:pPr>
            <a:r>
              <a:rPr lang="en" sz="2000">
                <a:solidFill>
                  <a:schemeClr val="dk1"/>
                </a:solidFill>
                <a:highlight>
                  <a:srgbClr val="FFFFFF"/>
                </a:highlight>
                <a:latin typeface="Avenir"/>
                <a:ea typeface="Avenir"/>
                <a:cs typeface="Avenir"/>
                <a:sym typeface="Avenir"/>
              </a:rPr>
              <a:t>Trust (all parties involved)</a:t>
            </a:r>
            <a:endParaRPr sz="2000">
              <a:solidFill>
                <a:schemeClr val="dk1"/>
              </a:solidFill>
              <a:highlight>
                <a:srgbClr val="FFFFFF"/>
              </a:highlight>
              <a:latin typeface="Avenir"/>
              <a:ea typeface="Avenir"/>
              <a:cs typeface="Avenir"/>
              <a:sym typeface="Avenir"/>
            </a:endParaRPr>
          </a:p>
          <a:p>
            <a:pPr indent="-355600" lvl="0" marL="457200" rtl="0" algn="l">
              <a:lnSpc>
                <a:spcPct val="115000"/>
              </a:lnSpc>
              <a:spcBef>
                <a:spcPts val="0"/>
              </a:spcBef>
              <a:spcAft>
                <a:spcPts val="0"/>
              </a:spcAft>
              <a:buClr>
                <a:schemeClr val="dk1"/>
              </a:buClr>
              <a:buSzPts val="2000"/>
              <a:buFont typeface="Avenir"/>
              <a:buChar char="●"/>
            </a:pPr>
            <a:r>
              <a:rPr lang="en" sz="2000">
                <a:solidFill>
                  <a:schemeClr val="dk1"/>
                </a:solidFill>
                <a:highlight>
                  <a:srgbClr val="FFFFFF"/>
                </a:highlight>
                <a:latin typeface="Avenir"/>
                <a:ea typeface="Avenir"/>
                <a:cs typeface="Avenir"/>
                <a:sym typeface="Avenir"/>
              </a:rPr>
              <a:t>Risk management</a:t>
            </a:r>
            <a:endParaRPr sz="2000">
              <a:solidFill>
                <a:schemeClr val="dk1"/>
              </a:solidFill>
              <a:highlight>
                <a:srgbClr val="FFFFFF"/>
              </a:highlight>
              <a:latin typeface="Avenir"/>
              <a:ea typeface="Avenir"/>
              <a:cs typeface="Avenir"/>
              <a:sym typeface="Avenir"/>
            </a:endParaRPr>
          </a:p>
          <a:p>
            <a:pPr indent="-355600" lvl="0" marL="457200" rtl="0" algn="l">
              <a:lnSpc>
                <a:spcPct val="115000"/>
              </a:lnSpc>
              <a:spcBef>
                <a:spcPts val="0"/>
              </a:spcBef>
              <a:spcAft>
                <a:spcPts val="0"/>
              </a:spcAft>
              <a:buClr>
                <a:schemeClr val="dk1"/>
              </a:buClr>
              <a:buSzPts val="2000"/>
              <a:buFont typeface="Avenir"/>
              <a:buChar char="●"/>
            </a:pPr>
            <a:r>
              <a:rPr lang="en" sz="2000">
                <a:solidFill>
                  <a:schemeClr val="dk1"/>
                </a:solidFill>
                <a:highlight>
                  <a:srgbClr val="FFFFFF"/>
                </a:highlight>
                <a:latin typeface="Avenir"/>
                <a:ea typeface="Avenir"/>
                <a:cs typeface="Avenir"/>
                <a:sym typeface="Avenir"/>
              </a:rPr>
              <a:t>Clear policies and shared practices </a:t>
            </a:r>
            <a:endParaRPr sz="2000">
              <a:solidFill>
                <a:schemeClr val="dk1"/>
              </a:solidFill>
              <a:highlight>
                <a:srgbClr val="FFFFFF"/>
              </a:highlight>
              <a:latin typeface="Avenir"/>
              <a:ea typeface="Avenir"/>
              <a:cs typeface="Avenir"/>
              <a:sym typeface="Avenir"/>
            </a:endParaRPr>
          </a:p>
          <a:p>
            <a:pPr indent="-355600" lvl="0" marL="457200" rtl="0" algn="l">
              <a:lnSpc>
                <a:spcPct val="115000"/>
              </a:lnSpc>
              <a:spcBef>
                <a:spcPts val="0"/>
              </a:spcBef>
              <a:spcAft>
                <a:spcPts val="0"/>
              </a:spcAft>
              <a:buClr>
                <a:schemeClr val="dk1"/>
              </a:buClr>
              <a:buSzPts val="2000"/>
              <a:buFont typeface="Avenir"/>
              <a:buChar char="●"/>
            </a:pPr>
            <a:r>
              <a:rPr lang="en" sz="2000">
                <a:solidFill>
                  <a:schemeClr val="dk1"/>
                </a:solidFill>
                <a:highlight>
                  <a:srgbClr val="FFFFFF"/>
                </a:highlight>
                <a:latin typeface="Avenir"/>
                <a:ea typeface="Avenir"/>
                <a:cs typeface="Avenir"/>
                <a:sym typeface="Avenir"/>
              </a:rPr>
              <a:t>Effort to share the best available data</a:t>
            </a:r>
            <a:endParaRPr sz="2000">
              <a:solidFill>
                <a:schemeClr val="dk1"/>
              </a:solidFill>
              <a:highlight>
                <a:srgbClr val="FFFFFF"/>
              </a:highlight>
              <a:latin typeface="Avenir"/>
              <a:ea typeface="Avenir"/>
              <a:cs typeface="Avenir"/>
              <a:sym typeface="Avenir"/>
            </a:endParaRPr>
          </a:p>
        </p:txBody>
      </p:sp>
      <p:sp>
        <p:nvSpPr>
          <p:cNvPr id="423" name="Google Shape;423;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429" name="Google Shape;429;p53"/>
          <p:cNvPicPr preferRelativeResize="0"/>
          <p:nvPr/>
        </p:nvPicPr>
        <p:blipFill>
          <a:blip r:embed="rId3">
            <a:alphaModFix/>
          </a:blip>
          <a:stretch>
            <a:fillRect/>
          </a:stretch>
        </p:blipFill>
        <p:spPr>
          <a:xfrm>
            <a:off x="378425" y="457975"/>
            <a:ext cx="4877773" cy="3053375"/>
          </a:xfrm>
          <a:prstGeom prst="rect">
            <a:avLst/>
          </a:prstGeom>
          <a:noFill/>
          <a:ln>
            <a:noFill/>
          </a:ln>
          <a:effectLst>
            <a:outerShdw blurRad="57150" rotWithShape="0" algn="bl" dir="5400000" dist="19050">
              <a:srgbClr val="000000">
                <a:alpha val="50000"/>
              </a:srgbClr>
            </a:outerShdw>
          </a:effectLst>
        </p:spPr>
      </p:pic>
      <p:pic>
        <p:nvPicPr>
          <p:cNvPr id="430" name="Google Shape;430;p53"/>
          <p:cNvPicPr preferRelativeResize="0"/>
          <p:nvPr/>
        </p:nvPicPr>
        <p:blipFill>
          <a:blip r:embed="rId4">
            <a:alphaModFix/>
          </a:blip>
          <a:stretch>
            <a:fillRect/>
          </a:stretch>
        </p:blipFill>
        <p:spPr>
          <a:xfrm>
            <a:off x="4532450" y="2332225"/>
            <a:ext cx="4290427" cy="2262535"/>
          </a:xfrm>
          <a:prstGeom prst="rect">
            <a:avLst/>
          </a:prstGeom>
          <a:noFill/>
          <a:ln>
            <a:noFill/>
          </a:ln>
          <a:effectLst>
            <a:outerShdw blurRad="57150" rotWithShape="0" algn="bl" dir="5400000" dist="19050">
              <a:srgbClr val="000000">
                <a:alpha val="50000"/>
              </a:srgbClr>
            </a:outerShdw>
          </a:effectLst>
        </p:spPr>
      </p:pic>
      <p:sp>
        <p:nvSpPr>
          <p:cNvPr id="431" name="Google Shape;431;p53"/>
          <p:cNvSpPr txBox="1"/>
          <p:nvPr/>
        </p:nvSpPr>
        <p:spPr>
          <a:xfrm>
            <a:off x="5364100" y="541225"/>
            <a:ext cx="3000000" cy="1223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50">
                <a:solidFill>
                  <a:schemeClr val="dk1"/>
                </a:solidFill>
                <a:highlight>
                  <a:srgbClr val="FFFFFF"/>
                </a:highlight>
                <a:latin typeface="Avenir"/>
                <a:ea typeface="Avenir"/>
                <a:cs typeface="Avenir"/>
                <a:sym typeface="Avenir"/>
              </a:rPr>
              <a:t>Researchers in New South Wales were required to provide location data on all species they discover during scientific surveys to an online wildlife atlas.</a:t>
            </a:r>
            <a:endParaRPr>
              <a:latin typeface="Avenir"/>
              <a:ea typeface="Avenir"/>
              <a:cs typeface="Avenir"/>
              <a:sym typeface="Avenir"/>
            </a:endParaRPr>
          </a:p>
        </p:txBody>
      </p:sp>
      <p:sp>
        <p:nvSpPr>
          <p:cNvPr id="432" name="Google Shape;432;p53"/>
          <p:cNvSpPr txBox="1"/>
          <p:nvPr/>
        </p:nvSpPr>
        <p:spPr>
          <a:xfrm>
            <a:off x="1069725" y="3647425"/>
            <a:ext cx="30000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50">
                <a:solidFill>
                  <a:schemeClr val="dk1"/>
                </a:solidFill>
                <a:highlight>
                  <a:srgbClr val="FFFFFF"/>
                </a:highlight>
                <a:latin typeface="Avenir"/>
                <a:ea typeface="Avenir"/>
                <a:cs typeface="Avenir"/>
                <a:sym typeface="Avenir"/>
              </a:rPr>
              <a:t>After publishing the data, the landowners with whom researchers worked began to find trespassers on their properties. </a:t>
            </a:r>
            <a:endParaRPr>
              <a:solidFill>
                <a:schemeClr val="dk1"/>
              </a:solidFill>
              <a:latin typeface="Avenir"/>
              <a:ea typeface="Avenir"/>
              <a:cs typeface="Avenir"/>
              <a:sym typeface="Avenir"/>
            </a:endParaRPr>
          </a:p>
        </p:txBody>
      </p:sp>
      <p:sp>
        <p:nvSpPr>
          <p:cNvPr id="433" name="Google Shape;433;p53"/>
          <p:cNvSpPr txBox="1"/>
          <p:nvPr/>
        </p:nvSpPr>
        <p:spPr>
          <a:xfrm>
            <a:off x="5256200" y="1799575"/>
            <a:ext cx="3566700" cy="49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EC5D37"/>
                </a:solidFill>
              </a:rPr>
              <a:t>Rethink unrestricted access</a:t>
            </a:r>
            <a:endParaRPr sz="1800">
              <a:solidFill>
                <a:srgbClr val="EC5D37"/>
              </a:solidFill>
            </a:endParaRPr>
          </a:p>
        </p:txBody>
      </p:sp>
      <p:pic>
        <p:nvPicPr>
          <p:cNvPr id="434" name="Google Shape;434;p53"/>
          <p:cNvPicPr preferRelativeResize="0"/>
          <p:nvPr/>
        </p:nvPicPr>
        <p:blipFill>
          <a:blip r:embed="rId5">
            <a:alphaModFix/>
          </a:blip>
          <a:stretch>
            <a:fillRect/>
          </a:stretch>
        </p:blipFill>
        <p:spPr>
          <a:xfrm>
            <a:off x="7406075" y="2415475"/>
            <a:ext cx="1416800" cy="10626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54"/>
          <p:cNvSpPr txBox="1"/>
          <p:nvPr/>
        </p:nvSpPr>
        <p:spPr>
          <a:xfrm>
            <a:off x="311700" y="842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Recommended Approaches </a:t>
            </a:r>
            <a:endParaRPr b="1" sz="3200">
              <a:solidFill>
                <a:srgbClr val="004B83"/>
              </a:solidFill>
              <a:latin typeface="Century Gothic"/>
              <a:ea typeface="Century Gothic"/>
              <a:cs typeface="Century Gothic"/>
              <a:sym typeface="Century Gothic"/>
            </a:endParaRPr>
          </a:p>
        </p:txBody>
      </p:sp>
      <p:sp>
        <p:nvSpPr>
          <p:cNvPr id="440" name="Google Shape;440;p54"/>
          <p:cNvSpPr txBox="1"/>
          <p:nvPr/>
        </p:nvSpPr>
        <p:spPr>
          <a:xfrm>
            <a:off x="398350" y="840975"/>
            <a:ext cx="8520600" cy="3899400"/>
          </a:xfrm>
          <a:prstGeom prst="rect">
            <a:avLst/>
          </a:prstGeom>
          <a:noFill/>
          <a:ln>
            <a:noFill/>
          </a:ln>
        </p:spPr>
        <p:txBody>
          <a:bodyPr anchorCtr="0" anchor="t" bIns="91425" lIns="91425" spcFirstLastPara="1" rIns="91425" wrap="square" tIns="91425">
            <a:spAutoFit/>
          </a:bodyPr>
          <a:lstStyle/>
          <a:p>
            <a:pPr indent="-368300" lvl="0" marL="457200" rtl="0" algn="l">
              <a:lnSpc>
                <a:spcPct val="100000"/>
              </a:lnSpc>
              <a:spcBef>
                <a:spcPts val="1000"/>
              </a:spcBef>
              <a:spcAft>
                <a:spcPts val="0"/>
              </a:spcAft>
              <a:buClr>
                <a:schemeClr val="dk1"/>
              </a:buClr>
              <a:buSzPts val="2200"/>
              <a:buFont typeface="Avenir"/>
              <a:buChar char="●"/>
            </a:pPr>
            <a:r>
              <a:rPr lang="en" sz="2200">
                <a:solidFill>
                  <a:schemeClr val="dk1"/>
                </a:solidFill>
                <a:highlight>
                  <a:srgbClr val="FFFFFF"/>
                </a:highlight>
                <a:latin typeface="Avenir"/>
                <a:ea typeface="Avenir"/>
                <a:cs typeface="Avenir"/>
                <a:sym typeface="Avenir"/>
              </a:rPr>
              <a:t>Only collect/keep sensitive data if </a:t>
            </a:r>
            <a:r>
              <a:rPr lang="en" sz="2200">
                <a:solidFill>
                  <a:schemeClr val="dk1"/>
                </a:solidFill>
                <a:highlight>
                  <a:srgbClr val="FFFFFF"/>
                </a:highlight>
                <a:latin typeface="Avenir"/>
                <a:ea typeface="Avenir"/>
                <a:cs typeface="Avenir"/>
                <a:sym typeface="Avenir"/>
              </a:rPr>
              <a:t>strictly</a:t>
            </a:r>
            <a:r>
              <a:rPr lang="en" sz="2200">
                <a:solidFill>
                  <a:schemeClr val="dk1"/>
                </a:solidFill>
                <a:highlight>
                  <a:srgbClr val="FFFFFF"/>
                </a:highlight>
                <a:latin typeface="Avenir"/>
                <a:ea typeface="Avenir"/>
                <a:cs typeface="Avenir"/>
                <a:sym typeface="Avenir"/>
              </a:rPr>
              <a:t> necessary</a:t>
            </a:r>
            <a:endParaRPr sz="2200">
              <a:solidFill>
                <a:schemeClr val="dk1"/>
              </a:solidFill>
              <a:highlight>
                <a:srgbClr val="FFFFFF"/>
              </a:highlight>
              <a:latin typeface="Avenir"/>
              <a:ea typeface="Avenir"/>
              <a:cs typeface="Avenir"/>
              <a:sym typeface="Avenir"/>
            </a:endParaRPr>
          </a:p>
          <a:p>
            <a:pPr indent="-368300" lvl="0" marL="457200" rtl="0" algn="l">
              <a:lnSpc>
                <a:spcPct val="100000"/>
              </a:lnSpc>
              <a:spcBef>
                <a:spcPts val="1200"/>
              </a:spcBef>
              <a:spcAft>
                <a:spcPts val="0"/>
              </a:spcAft>
              <a:buClr>
                <a:schemeClr val="dk1"/>
              </a:buClr>
              <a:buSzPts val="2200"/>
              <a:buFont typeface="Avenir"/>
              <a:buChar char="●"/>
            </a:pPr>
            <a:r>
              <a:rPr lang="en" sz="2200">
                <a:solidFill>
                  <a:schemeClr val="dk1"/>
                </a:solidFill>
                <a:highlight>
                  <a:srgbClr val="FFFFFF"/>
                </a:highlight>
                <a:latin typeface="Avenir"/>
                <a:ea typeface="Avenir"/>
                <a:cs typeface="Avenir"/>
                <a:sym typeface="Avenir"/>
              </a:rPr>
              <a:t>Classify datasets according to their level of sensitivity</a:t>
            </a:r>
            <a:endParaRPr sz="2200">
              <a:solidFill>
                <a:schemeClr val="dk1"/>
              </a:solidFill>
              <a:highlight>
                <a:srgbClr val="FFFFFF"/>
              </a:highlight>
              <a:latin typeface="Avenir"/>
              <a:ea typeface="Avenir"/>
              <a:cs typeface="Avenir"/>
              <a:sym typeface="Avenir"/>
            </a:endParaRPr>
          </a:p>
          <a:p>
            <a:pPr indent="-368300" lvl="0" marL="457200" rtl="0" algn="l">
              <a:lnSpc>
                <a:spcPct val="100000"/>
              </a:lnSpc>
              <a:spcBef>
                <a:spcPts val="1000"/>
              </a:spcBef>
              <a:spcAft>
                <a:spcPts val="0"/>
              </a:spcAft>
              <a:buClr>
                <a:schemeClr val="dk1"/>
              </a:buClr>
              <a:buSzPts val="2200"/>
              <a:buFont typeface="Avenir"/>
              <a:buChar char="●"/>
            </a:pPr>
            <a:r>
              <a:rPr lang="en" sz="2200">
                <a:solidFill>
                  <a:schemeClr val="dk1"/>
                </a:solidFill>
                <a:highlight>
                  <a:srgbClr val="FFFFFF"/>
                </a:highlight>
                <a:latin typeface="Avenir"/>
                <a:ea typeface="Avenir"/>
                <a:cs typeface="Avenir"/>
                <a:sym typeface="Avenir"/>
              </a:rPr>
              <a:t>Define </a:t>
            </a:r>
            <a:r>
              <a:rPr lang="en" sz="2200">
                <a:solidFill>
                  <a:schemeClr val="dk1"/>
                </a:solidFill>
                <a:highlight>
                  <a:srgbClr val="FFFFFF"/>
                </a:highlight>
                <a:latin typeface="Avenir"/>
                <a:ea typeface="Avenir"/>
                <a:cs typeface="Avenir"/>
                <a:sym typeface="Avenir"/>
              </a:rPr>
              <a:t>security</a:t>
            </a:r>
            <a:r>
              <a:rPr lang="en" sz="2200">
                <a:solidFill>
                  <a:schemeClr val="dk1"/>
                </a:solidFill>
                <a:highlight>
                  <a:srgbClr val="FFFFFF"/>
                </a:highlight>
                <a:latin typeface="Avenir"/>
                <a:ea typeface="Avenir"/>
                <a:cs typeface="Avenir"/>
                <a:sym typeface="Avenir"/>
              </a:rPr>
              <a:t> parameters for data access and control if needed</a:t>
            </a:r>
            <a:endParaRPr sz="2200">
              <a:solidFill>
                <a:schemeClr val="dk1"/>
              </a:solidFill>
              <a:highlight>
                <a:srgbClr val="FFFFFF"/>
              </a:highlight>
              <a:latin typeface="Avenir"/>
              <a:ea typeface="Avenir"/>
              <a:cs typeface="Avenir"/>
              <a:sym typeface="Avenir"/>
            </a:endParaRPr>
          </a:p>
          <a:p>
            <a:pPr indent="-368300" lvl="0" marL="457200" rtl="0" algn="l">
              <a:lnSpc>
                <a:spcPct val="100000"/>
              </a:lnSpc>
              <a:spcBef>
                <a:spcPts val="1000"/>
              </a:spcBef>
              <a:spcAft>
                <a:spcPts val="0"/>
              </a:spcAft>
              <a:buClr>
                <a:schemeClr val="dk1"/>
              </a:buClr>
              <a:buSzPts val="2200"/>
              <a:buFont typeface="Avenir"/>
              <a:buChar char="●"/>
            </a:pPr>
            <a:r>
              <a:rPr lang="en" sz="2200">
                <a:solidFill>
                  <a:schemeClr val="dk1"/>
                </a:solidFill>
                <a:highlight>
                  <a:srgbClr val="FFFFFF"/>
                </a:highlight>
                <a:latin typeface="Avenir"/>
                <a:ea typeface="Avenir"/>
                <a:cs typeface="Avenir"/>
                <a:sym typeface="Avenir"/>
              </a:rPr>
              <a:t>Implement data de-identification and </a:t>
            </a:r>
            <a:r>
              <a:rPr lang="en" sz="2200">
                <a:solidFill>
                  <a:schemeClr val="dk1"/>
                </a:solidFill>
                <a:highlight>
                  <a:srgbClr val="FFFFFF"/>
                </a:highlight>
                <a:latin typeface="Avenir"/>
                <a:ea typeface="Avenir"/>
                <a:cs typeface="Avenir"/>
                <a:sym typeface="Avenir"/>
              </a:rPr>
              <a:t>anonymization</a:t>
            </a:r>
            <a:r>
              <a:rPr lang="en" sz="2200">
                <a:solidFill>
                  <a:schemeClr val="dk1"/>
                </a:solidFill>
                <a:highlight>
                  <a:srgbClr val="FFFFFF"/>
                </a:highlight>
                <a:latin typeface="Avenir"/>
                <a:ea typeface="Avenir"/>
                <a:cs typeface="Avenir"/>
                <a:sym typeface="Avenir"/>
              </a:rPr>
              <a:t> techniques while assessing information loss and risk for re-identification</a:t>
            </a:r>
            <a:endParaRPr sz="2200">
              <a:solidFill>
                <a:schemeClr val="dk1"/>
              </a:solidFill>
              <a:highlight>
                <a:srgbClr val="FFFFFF"/>
              </a:highlight>
              <a:latin typeface="Avenir"/>
              <a:ea typeface="Avenir"/>
              <a:cs typeface="Avenir"/>
              <a:sym typeface="Avenir"/>
            </a:endParaRPr>
          </a:p>
          <a:p>
            <a:pPr indent="-368300" lvl="0" marL="457200" rtl="0" algn="l">
              <a:lnSpc>
                <a:spcPct val="100000"/>
              </a:lnSpc>
              <a:spcBef>
                <a:spcPts val="1000"/>
              </a:spcBef>
              <a:spcAft>
                <a:spcPts val="0"/>
              </a:spcAft>
              <a:buClr>
                <a:schemeClr val="dk1"/>
              </a:buClr>
              <a:buSzPts val="2200"/>
              <a:buFont typeface="Avenir"/>
              <a:buChar char="●"/>
            </a:pPr>
            <a:r>
              <a:rPr lang="en" sz="2200">
                <a:solidFill>
                  <a:schemeClr val="dk1"/>
                </a:solidFill>
                <a:highlight>
                  <a:srgbClr val="FFFFFF"/>
                </a:highlight>
                <a:latin typeface="Avenir"/>
                <a:ea typeface="Avenir"/>
                <a:cs typeface="Avenir"/>
                <a:sym typeface="Avenir"/>
              </a:rPr>
              <a:t>Set guidelines for data retention and archival period</a:t>
            </a:r>
            <a:endParaRPr sz="2200">
              <a:solidFill>
                <a:schemeClr val="dk1"/>
              </a:solidFill>
              <a:highlight>
                <a:srgbClr val="FFFFFF"/>
              </a:highlight>
              <a:latin typeface="Avenir"/>
              <a:ea typeface="Avenir"/>
              <a:cs typeface="Avenir"/>
              <a:sym typeface="Avenir"/>
            </a:endParaRPr>
          </a:p>
          <a:p>
            <a:pPr indent="-368300" lvl="0" marL="457200" rtl="0" algn="l">
              <a:lnSpc>
                <a:spcPct val="100000"/>
              </a:lnSpc>
              <a:spcBef>
                <a:spcPts val="1000"/>
              </a:spcBef>
              <a:spcAft>
                <a:spcPts val="1200"/>
              </a:spcAft>
              <a:buClr>
                <a:schemeClr val="dk1"/>
              </a:buClr>
              <a:buSzPts val="2200"/>
              <a:buFont typeface="Avenir"/>
              <a:buChar char="●"/>
            </a:pPr>
            <a:r>
              <a:rPr lang="en" sz="2200">
                <a:solidFill>
                  <a:schemeClr val="dk1"/>
                </a:solidFill>
                <a:highlight>
                  <a:srgbClr val="FFFFFF"/>
                </a:highlight>
                <a:latin typeface="Avenir"/>
                <a:ea typeface="Avenir"/>
                <a:cs typeface="Avenir"/>
                <a:sym typeface="Avenir"/>
              </a:rPr>
              <a:t>Establish Data Use Agreements (DUA) to specify restrictions</a:t>
            </a:r>
            <a:endParaRPr sz="2200">
              <a:solidFill>
                <a:schemeClr val="dk1"/>
              </a:solidFill>
              <a:highlight>
                <a:srgbClr val="FFFFFF"/>
              </a:highlight>
              <a:latin typeface="Avenir"/>
              <a:ea typeface="Avenir"/>
              <a:cs typeface="Avenir"/>
              <a:sym typeface="Avenir"/>
            </a:endParaRPr>
          </a:p>
        </p:txBody>
      </p:sp>
      <p:sp>
        <p:nvSpPr>
          <p:cNvPr id="441" name="Google Shape;441;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55"/>
          <p:cNvSpPr txBox="1"/>
          <p:nvPr>
            <p:ph type="title"/>
          </p:nvPr>
        </p:nvSpPr>
        <p:spPr>
          <a:xfrm>
            <a:off x="240550" y="1783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t/>
            </a:r>
            <a:endParaRPr b="1" sz="2644">
              <a:solidFill>
                <a:srgbClr val="FEBC11"/>
              </a:solidFill>
              <a:latin typeface="Century Gothic"/>
              <a:ea typeface="Century Gothic"/>
              <a:cs typeface="Century Gothic"/>
              <a:sym typeface="Century Gothic"/>
            </a:endParaRPr>
          </a:p>
        </p:txBody>
      </p:sp>
      <p:sp>
        <p:nvSpPr>
          <p:cNvPr id="447" name="Google Shape;447;p55"/>
          <p:cNvSpPr txBox="1"/>
          <p:nvPr>
            <p:ph type="title"/>
          </p:nvPr>
        </p:nvSpPr>
        <p:spPr>
          <a:xfrm>
            <a:off x="240550" y="87850"/>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Closing Thoughts</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t/>
            </a:r>
            <a:endParaRPr b="1" sz="2644">
              <a:solidFill>
                <a:srgbClr val="FEBC11"/>
              </a:solidFill>
              <a:latin typeface="Century Gothic"/>
              <a:ea typeface="Century Gothic"/>
              <a:cs typeface="Century Gothic"/>
              <a:sym typeface="Century Gothic"/>
            </a:endParaRPr>
          </a:p>
        </p:txBody>
      </p:sp>
      <p:sp>
        <p:nvSpPr>
          <p:cNvPr id="448" name="Google Shape;448;p55"/>
          <p:cNvSpPr txBox="1"/>
          <p:nvPr/>
        </p:nvSpPr>
        <p:spPr>
          <a:xfrm>
            <a:off x="382350" y="996875"/>
            <a:ext cx="8379300" cy="3924900"/>
          </a:xfrm>
          <a:prstGeom prst="rect">
            <a:avLst/>
          </a:prstGeom>
          <a:noFill/>
          <a:ln>
            <a:noFill/>
          </a:ln>
        </p:spPr>
        <p:txBody>
          <a:bodyPr anchorCtr="0" anchor="t" bIns="91425" lIns="91425" spcFirstLastPara="1" rIns="91425" wrap="square" tIns="91425">
            <a:spAutoFit/>
          </a:bodyPr>
          <a:lstStyle/>
          <a:p>
            <a:pPr indent="-336550" lvl="0" marL="457200" rtl="0" algn="l">
              <a:lnSpc>
                <a:spcPct val="90000"/>
              </a:lnSpc>
              <a:spcBef>
                <a:spcPts val="0"/>
              </a:spcBef>
              <a:spcAft>
                <a:spcPts val="0"/>
              </a:spcAft>
              <a:buClr>
                <a:schemeClr val="dk1"/>
              </a:buClr>
              <a:buSzPts val="1700"/>
              <a:buFont typeface="Avenir"/>
              <a:buChar char="●"/>
            </a:pPr>
            <a:r>
              <a:rPr lang="en" sz="1700">
                <a:solidFill>
                  <a:schemeClr val="dk1"/>
                </a:solidFill>
                <a:latin typeface="Avenir"/>
                <a:ea typeface="Avenir"/>
                <a:cs typeface="Avenir"/>
                <a:sym typeface="Avenir"/>
              </a:rPr>
              <a:t>Responsible data management </a:t>
            </a:r>
            <a:r>
              <a:rPr lang="en" sz="1700">
                <a:solidFill>
                  <a:schemeClr val="dk1"/>
                </a:solidFill>
                <a:latin typeface="Avenir"/>
                <a:ea typeface="Avenir"/>
                <a:cs typeface="Avenir"/>
                <a:sym typeface="Avenir"/>
              </a:rPr>
              <a:t>involves</a:t>
            </a:r>
            <a:r>
              <a:rPr lang="en" sz="1700">
                <a:solidFill>
                  <a:schemeClr val="dk1"/>
                </a:solidFill>
                <a:latin typeface="Avenir"/>
                <a:ea typeface="Avenir"/>
                <a:cs typeface="Avenir"/>
                <a:sym typeface="Avenir"/>
              </a:rPr>
              <a:t> incorporating ethical and legal considerations across the whole data lifecycle </a:t>
            </a:r>
            <a:endParaRPr sz="1700">
              <a:solidFill>
                <a:schemeClr val="dk1"/>
              </a:solidFill>
              <a:latin typeface="Avenir"/>
              <a:ea typeface="Avenir"/>
              <a:cs typeface="Avenir"/>
              <a:sym typeface="Avenir"/>
            </a:endParaRPr>
          </a:p>
          <a:p>
            <a:pPr indent="0" lvl="0" marL="457200" rtl="0" algn="l">
              <a:lnSpc>
                <a:spcPct val="90000"/>
              </a:lnSpc>
              <a:spcBef>
                <a:spcPts val="0"/>
              </a:spcBef>
              <a:spcAft>
                <a:spcPts val="0"/>
              </a:spcAft>
              <a:buNone/>
            </a:pPr>
            <a:r>
              <a:t/>
            </a:r>
            <a:endParaRPr sz="1700">
              <a:solidFill>
                <a:schemeClr val="dk1"/>
              </a:solidFill>
              <a:latin typeface="Avenir"/>
              <a:ea typeface="Avenir"/>
              <a:cs typeface="Avenir"/>
              <a:sym typeface="Avenir"/>
            </a:endParaRPr>
          </a:p>
          <a:p>
            <a:pPr indent="-336550" lvl="0" marL="457200" rtl="0" algn="l">
              <a:lnSpc>
                <a:spcPct val="90000"/>
              </a:lnSpc>
              <a:spcBef>
                <a:spcPts val="0"/>
              </a:spcBef>
              <a:spcAft>
                <a:spcPts val="0"/>
              </a:spcAft>
              <a:buClr>
                <a:schemeClr val="dk1"/>
              </a:buClr>
              <a:buSzPts val="1700"/>
              <a:buFont typeface="Avenir"/>
              <a:buChar char="●"/>
            </a:pPr>
            <a:r>
              <a:rPr lang="en" sz="1700">
                <a:solidFill>
                  <a:schemeClr val="dk1"/>
                </a:solidFill>
                <a:latin typeface="Avenir"/>
                <a:ea typeface="Avenir"/>
                <a:cs typeface="Avenir"/>
                <a:sym typeface="Avenir"/>
              </a:rPr>
              <a:t>Any assumed or verified sources of distortion must be explicitly acknowledged and followed by strategies to mitigate them</a:t>
            </a:r>
            <a:endParaRPr sz="1700">
              <a:solidFill>
                <a:schemeClr val="dk1"/>
              </a:solidFill>
              <a:latin typeface="Avenir"/>
              <a:ea typeface="Avenir"/>
              <a:cs typeface="Avenir"/>
              <a:sym typeface="Avenir"/>
            </a:endParaRPr>
          </a:p>
          <a:p>
            <a:pPr indent="0" lvl="0" marL="0" rtl="0" algn="l">
              <a:lnSpc>
                <a:spcPct val="90000"/>
              </a:lnSpc>
              <a:spcBef>
                <a:spcPts val="0"/>
              </a:spcBef>
              <a:spcAft>
                <a:spcPts val="0"/>
              </a:spcAft>
              <a:buNone/>
            </a:pPr>
            <a:r>
              <a:t/>
            </a:r>
            <a:endParaRPr sz="1700">
              <a:solidFill>
                <a:schemeClr val="dk1"/>
              </a:solidFill>
              <a:latin typeface="Avenir"/>
              <a:ea typeface="Avenir"/>
              <a:cs typeface="Avenir"/>
              <a:sym typeface="Avenir"/>
            </a:endParaRPr>
          </a:p>
          <a:p>
            <a:pPr indent="-336550" lvl="0" marL="457200" rtl="0" algn="l">
              <a:lnSpc>
                <a:spcPct val="90000"/>
              </a:lnSpc>
              <a:spcBef>
                <a:spcPts val="0"/>
              </a:spcBef>
              <a:spcAft>
                <a:spcPts val="0"/>
              </a:spcAft>
              <a:buClr>
                <a:schemeClr val="dk1"/>
              </a:buClr>
              <a:buSzPts val="1700"/>
              <a:buFont typeface="Avenir"/>
              <a:buChar char="●"/>
            </a:pPr>
            <a:r>
              <a:rPr lang="en" sz="1700">
                <a:solidFill>
                  <a:schemeClr val="dk1"/>
                </a:solidFill>
                <a:latin typeface="Avenir"/>
                <a:ea typeface="Avenir"/>
                <a:cs typeface="Avenir"/>
                <a:sym typeface="Avenir"/>
              </a:rPr>
              <a:t>When reusing someone else's data, we should observe existing licenses and terms and conditions</a:t>
            </a:r>
            <a:endParaRPr sz="1700">
              <a:solidFill>
                <a:schemeClr val="dk1"/>
              </a:solidFill>
              <a:latin typeface="Avenir"/>
              <a:ea typeface="Avenir"/>
              <a:cs typeface="Avenir"/>
              <a:sym typeface="Avenir"/>
            </a:endParaRPr>
          </a:p>
          <a:p>
            <a:pPr indent="0" lvl="0" marL="0" rtl="0" algn="l">
              <a:lnSpc>
                <a:spcPct val="90000"/>
              </a:lnSpc>
              <a:spcBef>
                <a:spcPts val="0"/>
              </a:spcBef>
              <a:spcAft>
                <a:spcPts val="0"/>
              </a:spcAft>
              <a:buNone/>
            </a:pPr>
            <a:r>
              <a:t/>
            </a:r>
            <a:endParaRPr sz="1700">
              <a:solidFill>
                <a:schemeClr val="dk1"/>
              </a:solidFill>
              <a:latin typeface="Avenir"/>
              <a:ea typeface="Avenir"/>
              <a:cs typeface="Avenir"/>
              <a:sym typeface="Avenir"/>
            </a:endParaRPr>
          </a:p>
          <a:p>
            <a:pPr indent="-336550" lvl="0" marL="457200" rtl="0" algn="l">
              <a:lnSpc>
                <a:spcPct val="90000"/>
              </a:lnSpc>
              <a:spcBef>
                <a:spcPts val="0"/>
              </a:spcBef>
              <a:spcAft>
                <a:spcPts val="0"/>
              </a:spcAft>
              <a:buClr>
                <a:schemeClr val="dk1"/>
              </a:buClr>
              <a:buSzPts val="1700"/>
              <a:buFont typeface="Avenir"/>
              <a:buChar char="●"/>
            </a:pPr>
            <a:r>
              <a:rPr lang="en" sz="1700">
                <a:solidFill>
                  <a:schemeClr val="dk1"/>
                </a:solidFill>
                <a:latin typeface="Avenir"/>
                <a:ea typeface="Avenir"/>
                <a:cs typeface="Avenir"/>
                <a:sym typeface="Avenir"/>
              </a:rPr>
              <a:t>As data managers, we must protect vulnerable populations, marginalized communities, endangered species and protected sites</a:t>
            </a:r>
            <a:endParaRPr sz="1700">
              <a:solidFill>
                <a:schemeClr val="dk1"/>
              </a:solidFill>
              <a:latin typeface="Avenir"/>
              <a:ea typeface="Avenir"/>
              <a:cs typeface="Avenir"/>
              <a:sym typeface="Avenir"/>
            </a:endParaRPr>
          </a:p>
          <a:p>
            <a:pPr indent="0" lvl="0" marL="457200" rtl="0" algn="l">
              <a:lnSpc>
                <a:spcPct val="90000"/>
              </a:lnSpc>
              <a:spcBef>
                <a:spcPts val="0"/>
              </a:spcBef>
              <a:spcAft>
                <a:spcPts val="0"/>
              </a:spcAft>
              <a:buNone/>
            </a:pPr>
            <a:r>
              <a:t/>
            </a:r>
            <a:endParaRPr sz="1700">
              <a:solidFill>
                <a:schemeClr val="dk1"/>
              </a:solidFill>
              <a:latin typeface="Avenir"/>
              <a:ea typeface="Avenir"/>
              <a:cs typeface="Avenir"/>
              <a:sym typeface="Avenir"/>
            </a:endParaRPr>
          </a:p>
          <a:p>
            <a:pPr indent="-336550" lvl="0" marL="457200" rtl="0" algn="l">
              <a:lnSpc>
                <a:spcPct val="90000"/>
              </a:lnSpc>
              <a:spcBef>
                <a:spcPts val="0"/>
              </a:spcBef>
              <a:spcAft>
                <a:spcPts val="0"/>
              </a:spcAft>
              <a:buClr>
                <a:schemeClr val="dk1"/>
              </a:buClr>
              <a:buSzPts val="1700"/>
              <a:buFont typeface="Avenir"/>
              <a:buChar char="●"/>
            </a:pPr>
            <a:r>
              <a:rPr lang="en" sz="1700">
                <a:solidFill>
                  <a:schemeClr val="dk1"/>
                </a:solidFill>
                <a:latin typeface="Avenir"/>
                <a:ea typeface="Avenir"/>
                <a:cs typeface="Avenir"/>
                <a:sym typeface="Avenir"/>
              </a:rPr>
              <a:t>We must consider early in the life cycles stages strategies to improve data quality, produce detailed documentation, control for bias, and allow for transparenc</a:t>
            </a:r>
            <a:r>
              <a:rPr lang="en" sz="1700">
                <a:solidFill>
                  <a:schemeClr val="dk1"/>
                </a:solidFill>
                <a:latin typeface="Avenir"/>
                <a:ea typeface="Avenir"/>
                <a:cs typeface="Avenir"/>
                <a:sym typeface="Avenir"/>
              </a:rPr>
              <a:t>y</a:t>
            </a:r>
            <a:endParaRPr sz="1700">
              <a:solidFill>
                <a:schemeClr val="dk1"/>
              </a:solidFill>
              <a:latin typeface="Avenir"/>
              <a:ea typeface="Avenir"/>
              <a:cs typeface="Avenir"/>
              <a:sym typeface="Avenir"/>
            </a:endParaRPr>
          </a:p>
          <a:p>
            <a:pPr indent="0" lvl="0" marL="0" rtl="0" algn="l">
              <a:lnSpc>
                <a:spcPct val="90000"/>
              </a:lnSpc>
              <a:spcBef>
                <a:spcPts val="0"/>
              </a:spcBef>
              <a:spcAft>
                <a:spcPts val="0"/>
              </a:spcAft>
              <a:buNone/>
            </a:pPr>
            <a:r>
              <a:t/>
            </a:r>
            <a:endParaRPr sz="1500"/>
          </a:p>
        </p:txBody>
      </p:sp>
      <p:sp>
        <p:nvSpPr>
          <p:cNvPr id="449" name="Google Shape;449;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8">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8">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8">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8">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8">
                                            <p:txEl>
                                              <p:pRg end="9" st="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1"/>
          <p:cNvSpPr txBox="1"/>
          <p:nvPr/>
        </p:nvSpPr>
        <p:spPr>
          <a:xfrm>
            <a:off x="398550" y="862563"/>
            <a:ext cx="8346900" cy="32565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1000"/>
              </a:spcBef>
              <a:spcAft>
                <a:spcPts val="0"/>
              </a:spcAft>
              <a:buClr>
                <a:srgbClr val="282828"/>
              </a:buClr>
              <a:buSzPts val="1800"/>
              <a:buFont typeface="Avenir"/>
              <a:buChar char="●"/>
            </a:pPr>
            <a:r>
              <a:rPr b="1" lang="en" sz="1800">
                <a:solidFill>
                  <a:srgbClr val="282828"/>
                </a:solidFill>
                <a:latin typeface="Avenir"/>
                <a:ea typeface="Avenir"/>
                <a:cs typeface="Avenir"/>
                <a:sym typeface="Avenir"/>
              </a:rPr>
              <a:t>High-volumes</a:t>
            </a:r>
            <a:r>
              <a:rPr lang="en" sz="1800">
                <a:solidFill>
                  <a:srgbClr val="282828"/>
                </a:solidFill>
                <a:latin typeface="Avenir"/>
                <a:ea typeface="Avenir"/>
                <a:cs typeface="Avenir"/>
                <a:sym typeface="Avenir"/>
              </a:rPr>
              <a:t> of data</a:t>
            </a:r>
            <a:endParaRPr sz="1800">
              <a:solidFill>
                <a:srgbClr val="282828"/>
              </a:solidFill>
              <a:latin typeface="Avenir"/>
              <a:ea typeface="Avenir"/>
              <a:cs typeface="Avenir"/>
              <a:sym typeface="Avenir"/>
            </a:endParaRPr>
          </a:p>
          <a:p>
            <a:pPr indent="-342900" lvl="0" marL="457200" rtl="0" algn="l">
              <a:lnSpc>
                <a:spcPct val="115000"/>
              </a:lnSpc>
              <a:spcBef>
                <a:spcPts val="1200"/>
              </a:spcBef>
              <a:spcAft>
                <a:spcPts val="0"/>
              </a:spcAft>
              <a:buClr>
                <a:srgbClr val="282828"/>
              </a:buClr>
              <a:buSzPts val="1800"/>
              <a:buFont typeface="Avenir"/>
              <a:buChar char="●"/>
            </a:pPr>
            <a:r>
              <a:rPr lang="en" sz="1800">
                <a:solidFill>
                  <a:srgbClr val="282828"/>
                </a:solidFill>
                <a:latin typeface="Avenir"/>
                <a:ea typeface="Avenir"/>
                <a:cs typeface="Avenir"/>
                <a:sym typeface="Avenir"/>
              </a:rPr>
              <a:t>Record and reason about the </a:t>
            </a:r>
            <a:r>
              <a:rPr b="1" lang="en" sz="1800">
                <a:solidFill>
                  <a:srgbClr val="282828"/>
                </a:solidFill>
                <a:latin typeface="Avenir"/>
                <a:ea typeface="Avenir"/>
                <a:cs typeface="Avenir"/>
                <a:sym typeface="Avenir"/>
              </a:rPr>
              <a:t>veracity and credibility of the data</a:t>
            </a:r>
            <a:endParaRPr sz="1800">
              <a:solidFill>
                <a:srgbClr val="282828"/>
              </a:solidFill>
              <a:latin typeface="Avenir"/>
              <a:ea typeface="Avenir"/>
              <a:cs typeface="Avenir"/>
              <a:sym typeface="Avenir"/>
            </a:endParaRPr>
          </a:p>
          <a:p>
            <a:pPr indent="-342900" lvl="0" marL="457200" rtl="0" algn="l">
              <a:lnSpc>
                <a:spcPct val="115000"/>
              </a:lnSpc>
              <a:spcBef>
                <a:spcPts val="1000"/>
              </a:spcBef>
              <a:spcAft>
                <a:spcPts val="0"/>
              </a:spcAft>
              <a:buClr>
                <a:srgbClr val="282828"/>
              </a:buClr>
              <a:buSzPts val="1800"/>
              <a:buFont typeface="Avenir"/>
              <a:buChar char="●"/>
            </a:pPr>
            <a:r>
              <a:rPr lang="en" sz="1800">
                <a:solidFill>
                  <a:srgbClr val="282828"/>
                </a:solidFill>
                <a:latin typeface="Avenir"/>
                <a:ea typeface="Avenir"/>
                <a:cs typeface="Avenir"/>
                <a:sym typeface="Avenir"/>
              </a:rPr>
              <a:t>Manage the variety and </a:t>
            </a:r>
            <a:r>
              <a:rPr b="1" lang="en" sz="1800">
                <a:solidFill>
                  <a:srgbClr val="282828"/>
                </a:solidFill>
                <a:latin typeface="Avenir"/>
                <a:ea typeface="Avenir"/>
                <a:cs typeface="Avenir"/>
                <a:sym typeface="Avenir"/>
              </a:rPr>
              <a:t>heterogeneity</a:t>
            </a:r>
            <a:r>
              <a:rPr lang="en" sz="1800">
                <a:solidFill>
                  <a:srgbClr val="282828"/>
                </a:solidFill>
                <a:latin typeface="Avenir"/>
                <a:ea typeface="Avenir"/>
                <a:cs typeface="Avenir"/>
                <a:sym typeface="Avenir"/>
              </a:rPr>
              <a:t> of multiple underlying data sources, including achieving interoperability across datasets</a:t>
            </a:r>
            <a:endParaRPr b="1" sz="1800">
              <a:solidFill>
                <a:srgbClr val="282828"/>
              </a:solidFill>
              <a:latin typeface="Avenir"/>
              <a:ea typeface="Avenir"/>
              <a:cs typeface="Avenir"/>
              <a:sym typeface="Avenir"/>
            </a:endParaRPr>
          </a:p>
          <a:p>
            <a:pPr indent="-342900" lvl="0" marL="457200" rtl="0" algn="l">
              <a:lnSpc>
                <a:spcPct val="115000"/>
              </a:lnSpc>
              <a:spcBef>
                <a:spcPts val="1200"/>
              </a:spcBef>
              <a:spcAft>
                <a:spcPts val="0"/>
              </a:spcAft>
              <a:buClr>
                <a:srgbClr val="282828"/>
              </a:buClr>
              <a:buSzPts val="1800"/>
              <a:buFont typeface="Avenir"/>
              <a:buChar char="●"/>
            </a:pPr>
            <a:r>
              <a:rPr lang="en" sz="1800">
                <a:solidFill>
                  <a:srgbClr val="282828"/>
                </a:solidFill>
                <a:latin typeface="Avenir"/>
                <a:ea typeface="Avenir"/>
                <a:cs typeface="Avenir"/>
                <a:sym typeface="Avenir"/>
              </a:rPr>
              <a:t>Ensure all data are enhanced with appropriate </a:t>
            </a:r>
            <a:r>
              <a:rPr b="1" lang="en" sz="1800">
                <a:solidFill>
                  <a:srgbClr val="282828"/>
                </a:solidFill>
                <a:latin typeface="Avenir"/>
                <a:ea typeface="Avenir"/>
                <a:cs typeface="Avenir"/>
                <a:sym typeface="Avenir"/>
              </a:rPr>
              <a:t>metadata </a:t>
            </a:r>
            <a:r>
              <a:rPr lang="en" sz="1800">
                <a:solidFill>
                  <a:srgbClr val="282828"/>
                </a:solidFill>
                <a:latin typeface="Avenir"/>
                <a:ea typeface="Avenir"/>
                <a:cs typeface="Avenir"/>
                <a:sym typeface="Avenir"/>
              </a:rPr>
              <a:t>capturing, rich information about the data and important inter-relationships</a:t>
            </a:r>
            <a:endParaRPr b="1" sz="1800">
              <a:solidFill>
                <a:srgbClr val="282828"/>
              </a:solidFill>
              <a:latin typeface="Avenir"/>
              <a:ea typeface="Avenir"/>
              <a:cs typeface="Avenir"/>
              <a:sym typeface="Avenir"/>
            </a:endParaRPr>
          </a:p>
          <a:p>
            <a:pPr indent="-342900" lvl="0" marL="457200" rtl="0" algn="l">
              <a:lnSpc>
                <a:spcPct val="115000"/>
              </a:lnSpc>
              <a:spcBef>
                <a:spcPts val="1000"/>
              </a:spcBef>
              <a:spcAft>
                <a:spcPts val="1200"/>
              </a:spcAft>
              <a:buClr>
                <a:srgbClr val="282828"/>
              </a:buClr>
              <a:buSzPts val="1800"/>
              <a:buFont typeface="Avenir"/>
              <a:buChar char="●"/>
            </a:pPr>
            <a:r>
              <a:rPr lang="en" sz="1800">
                <a:solidFill>
                  <a:srgbClr val="282828"/>
                </a:solidFill>
                <a:latin typeface="Avenir"/>
                <a:ea typeface="Avenir"/>
                <a:cs typeface="Avenir"/>
                <a:sym typeface="Avenir"/>
              </a:rPr>
              <a:t>Find appropriate mechanisms and techniques to support </a:t>
            </a:r>
            <a:r>
              <a:rPr b="1" lang="en" sz="1800">
                <a:solidFill>
                  <a:srgbClr val="282828"/>
                </a:solidFill>
                <a:latin typeface="Avenir"/>
                <a:ea typeface="Avenir"/>
                <a:cs typeface="Avenir"/>
                <a:sym typeface="Avenir"/>
              </a:rPr>
              <a:t>integration</a:t>
            </a:r>
            <a:r>
              <a:rPr lang="en" sz="1800">
                <a:solidFill>
                  <a:srgbClr val="282828"/>
                </a:solidFill>
                <a:latin typeface="Avenir"/>
                <a:ea typeface="Avenir"/>
                <a:cs typeface="Avenir"/>
                <a:sym typeface="Avenir"/>
              </a:rPr>
              <a:t> of different datasets to enhance scientific discovery</a:t>
            </a:r>
            <a:endParaRPr sz="2350">
              <a:solidFill>
                <a:srgbClr val="040C28"/>
              </a:solidFill>
              <a:latin typeface="Roboto"/>
              <a:ea typeface="Roboto"/>
              <a:cs typeface="Roboto"/>
              <a:sym typeface="Roboto"/>
            </a:endParaRPr>
          </a:p>
        </p:txBody>
      </p:sp>
      <p:sp>
        <p:nvSpPr>
          <p:cNvPr id="197" name="Google Shape;197;p31"/>
          <p:cNvSpPr txBox="1"/>
          <p:nvPr/>
        </p:nvSpPr>
        <p:spPr>
          <a:xfrm>
            <a:off x="311700" y="766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Common DM Challenges</a:t>
            </a:r>
            <a:endParaRPr b="1" sz="3200">
              <a:solidFill>
                <a:srgbClr val="004B83"/>
              </a:solidFill>
              <a:latin typeface="Century Gothic"/>
              <a:ea typeface="Century Gothic"/>
              <a:cs typeface="Century Gothic"/>
              <a:sym typeface="Century Gothic"/>
            </a:endParaRPr>
          </a:p>
        </p:txBody>
      </p:sp>
      <p:sp>
        <p:nvSpPr>
          <p:cNvPr id="198" name="Google Shape;198;p31"/>
          <p:cNvSpPr txBox="1"/>
          <p:nvPr/>
        </p:nvSpPr>
        <p:spPr>
          <a:xfrm>
            <a:off x="425825" y="4650900"/>
            <a:ext cx="8718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222222"/>
                </a:solidFill>
                <a:latin typeface="Avenir"/>
                <a:ea typeface="Avenir"/>
                <a:cs typeface="Avenir"/>
                <a:sym typeface="Avenir"/>
              </a:rPr>
              <a:t>Blair, G. S., Henrys, P., Leeson, A., Watkins, J., Eastoe, E., Jarvis, S., &amp; Young, P. J. (2019). Data science of the natural environment: a research roadmap. </a:t>
            </a:r>
            <a:r>
              <a:rPr i="1" lang="en" sz="900">
                <a:solidFill>
                  <a:srgbClr val="222222"/>
                </a:solidFill>
                <a:latin typeface="Avenir"/>
                <a:ea typeface="Avenir"/>
                <a:cs typeface="Avenir"/>
                <a:sym typeface="Avenir"/>
              </a:rPr>
              <a:t>Frontiers in Environmental Science</a:t>
            </a:r>
            <a:r>
              <a:rPr lang="en" sz="900">
                <a:solidFill>
                  <a:srgbClr val="222222"/>
                </a:solidFill>
                <a:latin typeface="Avenir"/>
                <a:ea typeface="Avenir"/>
                <a:cs typeface="Avenir"/>
                <a:sym typeface="Avenir"/>
              </a:rPr>
              <a:t>, </a:t>
            </a:r>
            <a:r>
              <a:rPr i="1" lang="en" sz="900">
                <a:solidFill>
                  <a:srgbClr val="222222"/>
                </a:solidFill>
                <a:latin typeface="Avenir"/>
                <a:ea typeface="Avenir"/>
                <a:cs typeface="Avenir"/>
                <a:sym typeface="Avenir"/>
              </a:rPr>
              <a:t>7</a:t>
            </a:r>
            <a:r>
              <a:rPr lang="en" sz="900">
                <a:solidFill>
                  <a:srgbClr val="222222"/>
                </a:solidFill>
                <a:latin typeface="Avenir"/>
                <a:ea typeface="Avenir"/>
                <a:cs typeface="Avenir"/>
                <a:sym typeface="Avenir"/>
              </a:rPr>
              <a:t>, 121. doi:  </a:t>
            </a:r>
            <a:r>
              <a:rPr lang="en" sz="900" u="sng">
                <a:solidFill>
                  <a:schemeClr val="hlink"/>
                </a:solidFill>
                <a:latin typeface="Avenir"/>
                <a:ea typeface="Avenir"/>
                <a:cs typeface="Avenir"/>
                <a:sym typeface="Avenir"/>
                <a:hlinkClick r:id="rId3"/>
              </a:rPr>
              <a:t>https://doi.org/10.3389/fenvs.2019.00121</a:t>
            </a:r>
            <a:endParaRPr sz="900">
              <a:solidFill>
                <a:srgbClr val="222222"/>
              </a:solidFill>
              <a:latin typeface="Avenir"/>
              <a:ea typeface="Avenir"/>
              <a:cs typeface="Avenir"/>
              <a:sym typeface="Avenir"/>
            </a:endParaRPr>
          </a:p>
          <a:p>
            <a:pPr indent="0" lvl="0" marL="0" rtl="0" algn="l">
              <a:spcBef>
                <a:spcPts val="0"/>
              </a:spcBef>
              <a:spcAft>
                <a:spcPts val="0"/>
              </a:spcAft>
              <a:buNone/>
            </a:pPr>
            <a:r>
              <a:t/>
            </a:r>
            <a:endParaRPr sz="900">
              <a:solidFill>
                <a:srgbClr val="222222"/>
              </a:solidFill>
              <a:latin typeface="Avenir"/>
              <a:ea typeface="Avenir"/>
              <a:cs typeface="Avenir"/>
              <a:sym typeface="Avenir"/>
            </a:endParaRPr>
          </a:p>
          <a:p>
            <a:pPr indent="0" lvl="0" marL="0" rtl="0" algn="l">
              <a:spcBef>
                <a:spcPts val="0"/>
              </a:spcBef>
              <a:spcAft>
                <a:spcPts val="0"/>
              </a:spcAft>
              <a:buNone/>
            </a:pPr>
            <a:r>
              <a:t/>
            </a:r>
            <a:endParaRPr sz="900">
              <a:solidFill>
                <a:srgbClr val="222222"/>
              </a:solidFill>
              <a:latin typeface="Avenir"/>
              <a:ea typeface="Avenir"/>
              <a:cs typeface="Avenir"/>
              <a:sym typeface="Avenir"/>
            </a:endParaRPr>
          </a:p>
        </p:txBody>
      </p:sp>
      <p:sp>
        <p:nvSpPr>
          <p:cNvPr id="199" name="Google Shape;199;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2"/>
          <p:cNvSpPr txBox="1"/>
          <p:nvPr/>
        </p:nvSpPr>
        <p:spPr>
          <a:xfrm>
            <a:off x="416550" y="1159925"/>
            <a:ext cx="5863800" cy="3591300"/>
          </a:xfrm>
          <a:prstGeom prst="rect">
            <a:avLst/>
          </a:prstGeom>
          <a:noFill/>
          <a:ln>
            <a:noFill/>
          </a:ln>
        </p:spPr>
        <p:txBody>
          <a:bodyPr anchorCtr="0" anchor="t" bIns="91425" lIns="91425" spcFirstLastPara="1" rIns="91425" wrap="square" tIns="91425">
            <a:spAutoFit/>
          </a:bodyPr>
          <a:lstStyle/>
          <a:p>
            <a:pPr indent="-352425" lvl="0" marL="457200" rtl="0" algn="l">
              <a:lnSpc>
                <a:spcPct val="115000"/>
              </a:lnSpc>
              <a:spcBef>
                <a:spcPts val="0"/>
              </a:spcBef>
              <a:spcAft>
                <a:spcPts val="0"/>
              </a:spcAft>
              <a:buClr>
                <a:srgbClr val="040C28"/>
              </a:buClr>
              <a:buSzPts val="1950"/>
              <a:buFont typeface="Avenir"/>
              <a:buChar char="●"/>
            </a:pPr>
            <a:r>
              <a:rPr lang="en" sz="1950">
                <a:solidFill>
                  <a:srgbClr val="040C28"/>
                </a:solidFill>
                <a:latin typeface="Avenir"/>
                <a:ea typeface="Avenir"/>
                <a:cs typeface="Avenir"/>
                <a:sym typeface="Avenir"/>
              </a:rPr>
              <a:t>Encompasses social, legal and technical aspects</a:t>
            </a:r>
            <a:endParaRPr sz="1950">
              <a:solidFill>
                <a:srgbClr val="040C28"/>
              </a:solidFill>
              <a:latin typeface="Avenir"/>
              <a:ea typeface="Avenir"/>
              <a:cs typeface="Avenir"/>
              <a:sym typeface="Avenir"/>
            </a:endParaRPr>
          </a:p>
          <a:p>
            <a:pPr indent="0" lvl="0" marL="457200" rtl="0" algn="l">
              <a:lnSpc>
                <a:spcPct val="115000"/>
              </a:lnSpc>
              <a:spcBef>
                <a:spcPts val="0"/>
              </a:spcBef>
              <a:spcAft>
                <a:spcPts val="0"/>
              </a:spcAft>
              <a:buNone/>
            </a:pPr>
            <a:r>
              <a:t/>
            </a:r>
            <a:endParaRPr sz="1950">
              <a:solidFill>
                <a:srgbClr val="040C28"/>
              </a:solidFill>
              <a:latin typeface="Avenir"/>
              <a:ea typeface="Avenir"/>
              <a:cs typeface="Avenir"/>
              <a:sym typeface="Avenir"/>
            </a:endParaRPr>
          </a:p>
          <a:p>
            <a:pPr indent="-352425" lvl="0" marL="457200" rtl="0" algn="l">
              <a:lnSpc>
                <a:spcPct val="115000"/>
              </a:lnSpc>
              <a:spcBef>
                <a:spcPts val="0"/>
              </a:spcBef>
              <a:spcAft>
                <a:spcPts val="0"/>
              </a:spcAft>
              <a:buClr>
                <a:srgbClr val="040C28"/>
              </a:buClr>
              <a:buSzPts val="1950"/>
              <a:buFont typeface="Avenir"/>
              <a:buChar char="●"/>
            </a:pPr>
            <a:r>
              <a:rPr lang="en" sz="1950">
                <a:solidFill>
                  <a:srgbClr val="040C28"/>
                </a:solidFill>
                <a:latin typeface="Avenir"/>
                <a:ea typeface="Avenir"/>
                <a:cs typeface="Avenir"/>
                <a:sym typeface="Avenir"/>
              </a:rPr>
              <a:t>Includes logistics and methods to oversee data</a:t>
            </a:r>
            <a:endParaRPr sz="1950">
              <a:solidFill>
                <a:srgbClr val="040C28"/>
              </a:solidFill>
              <a:latin typeface="Avenir"/>
              <a:ea typeface="Avenir"/>
              <a:cs typeface="Avenir"/>
              <a:sym typeface="Avenir"/>
            </a:endParaRPr>
          </a:p>
          <a:p>
            <a:pPr indent="0" lvl="0" marL="0" rtl="0" algn="l">
              <a:lnSpc>
                <a:spcPct val="115000"/>
              </a:lnSpc>
              <a:spcBef>
                <a:spcPts val="0"/>
              </a:spcBef>
              <a:spcAft>
                <a:spcPts val="0"/>
              </a:spcAft>
              <a:buNone/>
            </a:pPr>
            <a:r>
              <a:t/>
            </a:r>
            <a:endParaRPr sz="1950">
              <a:solidFill>
                <a:srgbClr val="040C28"/>
              </a:solidFill>
              <a:latin typeface="Avenir"/>
              <a:ea typeface="Avenir"/>
              <a:cs typeface="Avenir"/>
              <a:sym typeface="Avenir"/>
            </a:endParaRPr>
          </a:p>
          <a:p>
            <a:pPr indent="-352425" lvl="0" marL="457200" rtl="0" algn="l">
              <a:lnSpc>
                <a:spcPct val="115000"/>
              </a:lnSpc>
              <a:spcBef>
                <a:spcPts val="0"/>
              </a:spcBef>
              <a:spcAft>
                <a:spcPts val="0"/>
              </a:spcAft>
              <a:buClr>
                <a:srgbClr val="040C28"/>
              </a:buClr>
              <a:buSzPts val="1950"/>
              <a:buFont typeface="Avenir"/>
              <a:buChar char="●"/>
            </a:pPr>
            <a:r>
              <a:rPr lang="en" sz="1950">
                <a:solidFill>
                  <a:srgbClr val="040C28"/>
                </a:solidFill>
                <a:latin typeface="Avenir"/>
                <a:ea typeface="Avenir"/>
                <a:cs typeface="Avenir"/>
                <a:sym typeface="Avenir"/>
              </a:rPr>
              <a:t>Seeks better efficiency, productivity and reusability</a:t>
            </a:r>
            <a:endParaRPr sz="1950">
              <a:solidFill>
                <a:srgbClr val="040C28"/>
              </a:solidFill>
              <a:latin typeface="Avenir"/>
              <a:ea typeface="Avenir"/>
              <a:cs typeface="Avenir"/>
              <a:sym typeface="Avenir"/>
            </a:endParaRPr>
          </a:p>
          <a:p>
            <a:pPr indent="0" lvl="0" marL="0" rtl="0" algn="l">
              <a:lnSpc>
                <a:spcPct val="115000"/>
              </a:lnSpc>
              <a:spcBef>
                <a:spcPts val="0"/>
              </a:spcBef>
              <a:spcAft>
                <a:spcPts val="0"/>
              </a:spcAft>
              <a:buNone/>
            </a:pPr>
            <a:r>
              <a:t/>
            </a:r>
            <a:endParaRPr sz="1950">
              <a:solidFill>
                <a:srgbClr val="040C28"/>
              </a:solidFill>
              <a:latin typeface="Avenir"/>
              <a:ea typeface="Avenir"/>
              <a:cs typeface="Avenir"/>
              <a:sym typeface="Avenir"/>
            </a:endParaRPr>
          </a:p>
          <a:p>
            <a:pPr indent="-352425" lvl="0" marL="457200" rtl="0" algn="l">
              <a:lnSpc>
                <a:spcPct val="115000"/>
              </a:lnSpc>
              <a:spcBef>
                <a:spcPts val="0"/>
              </a:spcBef>
              <a:spcAft>
                <a:spcPts val="0"/>
              </a:spcAft>
              <a:buClr>
                <a:srgbClr val="040C28"/>
              </a:buClr>
              <a:buSzPts val="1950"/>
              <a:buFont typeface="Avenir"/>
              <a:buChar char="●"/>
            </a:pPr>
            <a:r>
              <a:rPr lang="en" sz="1950">
                <a:solidFill>
                  <a:srgbClr val="040C28"/>
                </a:solidFill>
                <a:latin typeface="Avenir"/>
                <a:ea typeface="Avenir"/>
                <a:cs typeface="Avenir"/>
                <a:sym typeface="Avenir"/>
              </a:rPr>
              <a:t>Requires an integrative view of the project and                        the data lifecycle</a:t>
            </a:r>
            <a:endParaRPr sz="1950">
              <a:solidFill>
                <a:srgbClr val="040C28"/>
              </a:solidFill>
              <a:latin typeface="Roboto"/>
              <a:ea typeface="Roboto"/>
              <a:cs typeface="Roboto"/>
              <a:sym typeface="Roboto"/>
            </a:endParaRPr>
          </a:p>
        </p:txBody>
      </p:sp>
      <p:sp>
        <p:nvSpPr>
          <p:cNvPr id="205" name="Google Shape;205;p32"/>
          <p:cNvSpPr txBox="1"/>
          <p:nvPr/>
        </p:nvSpPr>
        <p:spPr>
          <a:xfrm>
            <a:off x="311700" y="1815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Data Management</a:t>
            </a:r>
            <a:endParaRPr b="1" sz="3200">
              <a:solidFill>
                <a:srgbClr val="004B83"/>
              </a:solidFill>
              <a:latin typeface="Century Gothic"/>
              <a:ea typeface="Century Gothic"/>
              <a:cs typeface="Century Gothic"/>
              <a:sym typeface="Century Gothic"/>
            </a:endParaRPr>
          </a:p>
        </p:txBody>
      </p:sp>
      <p:pic>
        <p:nvPicPr>
          <p:cNvPr id="206" name="Google Shape;206;p32"/>
          <p:cNvPicPr preferRelativeResize="0"/>
          <p:nvPr/>
        </p:nvPicPr>
        <p:blipFill>
          <a:blip r:embed="rId3">
            <a:alphaModFix/>
          </a:blip>
          <a:stretch>
            <a:fillRect/>
          </a:stretch>
        </p:blipFill>
        <p:spPr>
          <a:xfrm>
            <a:off x="6212825" y="2286650"/>
            <a:ext cx="2728800" cy="2310950"/>
          </a:xfrm>
          <a:prstGeom prst="rect">
            <a:avLst/>
          </a:prstGeom>
          <a:noFill/>
          <a:ln>
            <a:noFill/>
          </a:ln>
        </p:spPr>
      </p:pic>
      <p:sp>
        <p:nvSpPr>
          <p:cNvPr id="207" name="Google Shape;207;p32"/>
          <p:cNvSpPr txBox="1"/>
          <p:nvPr/>
        </p:nvSpPr>
        <p:spPr>
          <a:xfrm>
            <a:off x="0" y="4466625"/>
            <a:ext cx="90342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i="1" lang="en" sz="1000">
                <a:solidFill>
                  <a:schemeClr val="dk1"/>
                </a:solidFill>
                <a:highlight>
                  <a:srgbClr val="FFFFFF"/>
                </a:highlight>
                <a:latin typeface="Avenir"/>
                <a:ea typeface="Avenir"/>
                <a:cs typeface="Avenir"/>
                <a:sym typeface="Avenir"/>
              </a:rPr>
              <a:t>Image: Renee Guzlas</a:t>
            </a:r>
            <a:endParaRPr sz="1000">
              <a:latin typeface="Avenir"/>
              <a:ea typeface="Avenir"/>
              <a:cs typeface="Avenir"/>
              <a:sym typeface="Avenir"/>
            </a:endParaRPr>
          </a:p>
        </p:txBody>
      </p:sp>
      <p:sp>
        <p:nvSpPr>
          <p:cNvPr id="208" name="Google Shape;208;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3"/>
          <p:cNvSpPr txBox="1"/>
          <p:nvPr>
            <p:ph type="title"/>
          </p:nvPr>
        </p:nvSpPr>
        <p:spPr>
          <a:xfrm>
            <a:off x="471350" y="2003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Ethical and Responsible Data Management</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t/>
            </a:r>
            <a:endParaRPr b="1" sz="2644">
              <a:solidFill>
                <a:srgbClr val="FEBC11"/>
              </a:solidFill>
              <a:latin typeface="Century Gothic"/>
              <a:ea typeface="Century Gothic"/>
              <a:cs typeface="Century Gothic"/>
              <a:sym typeface="Century Gothic"/>
            </a:endParaRPr>
          </a:p>
        </p:txBody>
      </p:sp>
      <p:sp>
        <p:nvSpPr>
          <p:cNvPr id="214" name="Google Shape;214;p33"/>
          <p:cNvSpPr txBox="1"/>
          <p:nvPr/>
        </p:nvSpPr>
        <p:spPr>
          <a:xfrm>
            <a:off x="534125" y="1245425"/>
            <a:ext cx="7848000" cy="301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2200">
                <a:solidFill>
                  <a:schemeClr val="dk1"/>
                </a:solidFill>
                <a:highlight>
                  <a:schemeClr val="lt1"/>
                </a:highlight>
                <a:latin typeface="Avenir"/>
                <a:ea typeface="Avenir"/>
                <a:cs typeface="Avenir"/>
                <a:sym typeface="Avenir"/>
              </a:rPr>
              <a:t>Existing norms, standards or understandings about how we should handle data.</a:t>
            </a:r>
            <a:endParaRPr b="1" sz="2200">
              <a:solidFill>
                <a:schemeClr val="dk1"/>
              </a:solidFill>
              <a:latin typeface="Avenir"/>
              <a:ea typeface="Avenir"/>
              <a:cs typeface="Avenir"/>
              <a:sym typeface="Avenir"/>
            </a:endParaRPr>
          </a:p>
          <a:p>
            <a:pPr indent="0" lvl="0" marL="0" rtl="0" algn="l">
              <a:lnSpc>
                <a:spcPct val="115000"/>
              </a:lnSpc>
              <a:spcBef>
                <a:spcPts val="0"/>
              </a:spcBef>
              <a:spcAft>
                <a:spcPts val="0"/>
              </a:spcAft>
              <a:buNone/>
            </a:pPr>
            <a:r>
              <a:t/>
            </a:r>
            <a:endParaRPr sz="2200">
              <a:solidFill>
                <a:schemeClr val="dk1"/>
              </a:solidFill>
              <a:latin typeface="Avenir"/>
              <a:ea typeface="Avenir"/>
              <a:cs typeface="Avenir"/>
              <a:sym typeface="Avenir"/>
            </a:endParaRPr>
          </a:p>
          <a:p>
            <a:pPr indent="0" lvl="0" marL="0" rtl="0" algn="l">
              <a:lnSpc>
                <a:spcPct val="115000"/>
              </a:lnSpc>
              <a:spcBef>
                <a:spcPts val="1200"/>
              </a:spcBef>
              <a:spcAft>
                <a:spcPts val="1200"/>
              </a:spcAft>
              <a:buNone/>
            </a:pPr>
            <a:r>
              <a:rPr lang="en" sz="2200">
                <a:solidFill>
                  <a:schemeClr val="dk1"/>
                </a:solidFill>
                <a:latin typeface="Avenir"/>
                <a:ea typeface="Avenir"/>
                <a:cs typeface="Avenir"/>
                <a:sym typeface="Avenir"/>
              </a:rPr>
              <a:t>Encompasses practices and processes used to collect, store, protect, share, and use data in a way that respects privacy, promotes </a:t>
            </a:r>
            <a:r>
              <a:rPr b="1" lang="en" sz="2200">
                <a:solidFill>
                  <a:schemeClr val="dk1"/>
                </a:solidFill>
                <a:latin typeface="Avenir"/>
                <a:ea typeface="Avenir"/>
                <a:cs typeface="Avenir"/>
                <a:sym typeface="Avenir"/>
              </a:rPr>
              <a:t>transparency </a:t>
            </a:r>
            <a:r>
              <a:rPr lang="en" sz="2200">
                <a:solidFill>
                  <a:schemeClr val="dk1"/>
                </a:solidFill>
                <a:latin typeface="Avenir"/>
                <a:ea typeface="Avenir"/>
                <a:cs typeface="Avenir"/>
                <a:sym typeface="Avenir"/>
              </a:rPr>
              <a:t>and </a:t>
            </a:r>
            <a:r>
              <a:rPr b="1" lang="en" sz="2200">
                <a:solidFill>
                  <a:schemeClr val="dk1"/>
                </a:solidFill>
                <a:latin typeface="Avenir"/>
                <a:ea typeface="Avenir"/>
                <a:cs typeface="Avenir"/>
                <a:sym typeface="Avenir"/>
              </a:rPr>
              <a:t>accountability</a:t>
            </a:r>
            <a:r>
              <a:rPr lang="en" sz="2200">
                <a:solidFill>
                  <a:schemeClr val="dk1"/>
                </a:solidFill>
                <a:latin typeface="Avenir"/>
                <a:ea typeface="Avenir"/>
                <a:cs typeface="Avenir"/>
                <a:sym typeface="Avenir"/>
              </a:rPr>
              <a:t>, and </a:t>
            </a:r>
            <a:r>
              <a:rPr b="1" lang="en" sz="2200">
                <a:solidFill>
                  <a:schemeClr val="dk1"/>
                </a:solidFill>
                <a:latin typeface="Avenir"/>
                <a:ea typeface="Avenir"/>
                <a:cs typeface="Avenir"/>
                <a:sym typeface="Avenir"/>
              </a:rPr>
              <a:t>ensures data accuracy, and reliability.</a:t>
            </a:r>
            <a:endParaRPr sz="2200">
              <a:solidFill>
                <a:schemeClr val="dk1"/>
              </a:solidFill>
              <a:latin typeface="Avenir"/>
              <a:ea typeface="Avenir"/>
              <a:cs typeface="Avenir"/>
              <a:sym typeface="Avenir"/>
            </a:endParaRPr>
          </a:p>
        </p:txBody>
      </p:sp>
      <p:sp>
        <p:nvSpPr>
          <p:cNvPr id="215" name="Google Shape;215;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4"/>
          <p:cNvSpPr txBox="1"/>
          <p:nvPr>
            <p:ph type="title"/>
          </p:nvPr>
        </p:nvSpPr>
        <p:spPr>
          <a:xfrm>
            <a:off x="518200" y="178325"/>
            <a:ext cx="82431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Ethics - Key Guiding Principles</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t/>
            </a:r>
            <a:endParaRPr b="1" sz="2644">
              <a:solidFill>
                <a:srgbClr val="FEBC11"/>
              </a:solidFill>
              <a:latin typeface="Century Gothic"/>
              <a:ea typeface="Century Gothic"/>
              <a:cs typeface="Century Gothic"/>
              <a:sym typeface="Century Gothic"/>
            </a:endParaRPr>
          </a:p>
        </p:txBody>
      </p:sp>
      <p:sp>
        <p:nvSpPr>
          <p:cNvPr id="221" name="Google Shape;221;p34"/>
          <p:cNvSpPr txBox="1"/>
          <p:nvPr/>
        </p:nvSpPr>
        <p:spPr>
          <a:xfrm>
            <a:off x="387725" y="1107550"/>
            <a:ext cx="8709600" cy="34263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rgbClr val="040C28"/>
              </a:buClr>
              <a:buSzPts val="1900"/>
              <a:buFont typeface="Avenir"/>
              <a:buChar char="●"/>
            </a:pPr>
            <a:r>
              <a:rPr b="1" lang="en" sz="2200">
                <a:solidFill>
                  <a:srgbClr val="040C28"/>
                </a:solidFill>
                <a:latin typeface="Avenir"/>
                <a:ea typeface="Avenir"/>
                <a:cs typeface="Avenir"/>
                <a:sym typeface="Avenir"/>
              </a:rPr>
              <a:t>F</a:t>
            </a:r>
            <a:r>
              <a:rPr lang="en" sz="1900">
                <a:solidFill>
                  <a:srgbClr val="040C28"/>
                </a:solidFill>
                <a:latin typeface="Avenir"/>
                <a:ea typeface="Avenir"/>
                <a:cs typeface="Avenir"/>
                <a:sym typeface="Avenir"/>
              </a:rPr>
              <a:t>airness (diversity, inclusivity, no bias)</a:t>
            </a:r>
            <a:endParaRPr sz="1900">
              <a:solidFill>
                <a:srgbClr val="040C28"/>
              </a:solidFill>
              <a:latin typeface="Avenir"/>
              <a:ea typeface="Avenir"/>
              <a:cs typeface="Avenir"/>
              <a:sym typeface="Avenir"/>
            </a:endParaRPr>
          </a:p>
          <a:p>
            <a:pPr indent="0" lvl="0" marL="0" rtl="0" algn="l">
              <a:lnSpc>
                <a:spcPct val="115000"/>
              </a:lnSpc>
              <a:spcBef>
                <a:spcPts val="0"/>
              </a:spcBef>
              <a:spcAft>
                <a:spcPts val="0"/>
              </a:spcAft>
              <a:buNone/>
            </a:pPr>
            <a:r>
              <a:t/>
            </a:r>
            <a:endParaRPr sz="1900">
              <a:solidFill>
                <a:srgbClr val="040C28"/>
              </a:solidFill>
              <a:latin typeface="Avenir"/>
              <a:ea typeface="Avenir"/>
              <a:cs typeface="Avenir"/>
              <a:sym typeface="Avenir"/>
            </a:endParaRPr>
          </a:p>
          <a:p>
            <a:pPr indent="-349250" lvl="0" marL="457200" rtl="0" algn="l">
              <a:lnSpc>
                <a:spcPct val="115000"/>
              </a:lnSpc>
              <a:spcBef>
                <a:spcPts val="0"/>
              </a:spcBef>
              <a:spcAft>
                <a:spcPts val="0"/>
              </a:spcAft>
              <a:buClr>
                <a:srgbClr val="040C28"/>
              </a:buClr>
              <a:buSzPts val="1900"/>
              <a:buFont typeface="Avenir"/>
              <a:buChar char="●"/>
            </a:pPr>
            <a:r>
              <a:rPr b="1" lang="en" sz="2200">
                <a:solidFill>
                  <a:srgbClr val="040C28"/>
                </a:solidFill>
                <a:latin typeface="Avenir"/>
                <a:ea typeface="Avenir"/>
                <a:cs typeface="Avenir"/>
                <a:sym typeface="Avenir"/>
              </a:rPr>
              <a:t>A</a:t>
            </a:r>
            <a:r>
              <a:rPr lang="en" sz="1900">
                <a:solidFill>
                  <a:srgbClr val="040C28"/>
                </a:solidFill>
                <a:latin typeface="Avenir"/>
                <a:ea typeface="Avenir"/>
                <a:cs typeface="Avenir"/>
                <a:sym typeface="Avenir"/>
              </a:rPr>
              <a:t>ccountability (moral and legal public “answerability” and compliance)</a:t>
            </a:r>
            <a:endParaRPr sz="1900">
              <a:solidFill>
                <a:srgbClr val="040C28"/>
              </a:solidFill>
              <a:latin typeface="Avenir"/>
              <a:ea typeface="Avenir"/>
              <a:cs typeface="Avenir"/>
              <a:sym typeface="Avenir"/>
            </a:endParaRPr>
          </a:p>
          <a:p>
            <a:pPr indent="0" lvl="0" marL="0" rtl="0" algn="l">
              <a:lnSpc>
                <a:spcPct val="115000"/>
              </a:lnSpc>
              <a:spcBef>
                <a:spcPts val="0"/>
              </a:spcBef>
              <a:spcAft>
                <a:spcPts val="0"/>
              </a:spcAft>
              <a:buNone/>
            </a:pPr>
            <a:r>
              <a:t/>
            </a:r>
            <a:endParaRPr sz="1900">
              <a:solidFill>
                <a:srgbClr val="040C28"/>
              </a:solidFill>
              <a:latin typeface="Avenir"/>
              <a:ea typeface="Avenir"/>
              <a:cs typeface="Avenir"/>
              <a:sym typeface="Avenir"/>
            </a:endParaRPr>
          </a:p>
          <a:p>
            <a:pPr indent="-349250" lvl="0" marL="457200" rtl="0" algn="l">
              <a:lnSpc>
                <a:spcPct val="115000"/>
              </a:lnSpc>
              <a:spcBef>
                <a:spcPts val="0"/>
              </a:spcBef>
              <a:spcAft>
                <a:spcPts val="0"/>
              </a:spcAft>
              <a:buClr>
                <a:srgbClr val="040C28"/>
              </a:buClr>
              <a:buSzPts val="1900"/>
              <a:buFont typeface="Avenir"/>
              <a:buChar char="●"/>
            </a:pPr>
            <a:r>
              <a:rPr b="1" lang="en" sz="2200">
                <a:solidFill>
                  <a:srgbClr val="040C28"/>
                </a:solidFill>
                <a:latin typeface="Avenir"/>
                <a:ea typeface="Avenir"/>
                <a:cs typeface="Avenir"/>
                <a:sym typeface="Avenir"/>
              </a:rPr>
              <a:t>T</a:t>
            </a:r>
            <a:r>
              <a:rPr lang="en" sz="1900">
                <a:solidFill>
                  <a:srgbClr val="040C28"/>
                </a:solidFill>
                <a:latin typeface="Avenir"/>
                <a:ea typeface="Avenir"/>
                <a:cs typeface="Avenir"/>
                <a:sym typeface="Avenir"/>
              </a:rPr>
              <a:t>ransparency (understood from the outside)</a:t>
            </a:r>
            <a:endParaRPr sz="1900">
              <a:solidFill>
                <a:srgbClr val="040C28"/>
              </a:solidFill>
              <a:latin typeface="Avenir"/>
              <a:ea typeface="Avenir"/>
              <a:cs typeface="Avenir"/>
              <a:sym typeface="Avenir"/>
            </a:endParaRPr>
          </a:p>
          <a:p>
            <a:pPr indent="0" lvl="0" marL="0" rtl="0" algn="l">
              <a:lnSpc>
                <a:spcPct val="115000"/>
              </a:lnSpc>
              <a:spcBef>
                <a:spcPts val="0"/>
              </a:spcBef>
              <a:spcAft>
                <a:spcPts val="0"/>
              </a:spcAft>
              <a:buNone/>
            </a:pPr>
            <a:r>
              <a:t/>
            </a:r>
            <a:endParaRPr sz="1900">
              <a:solidFill>
                <a:srgbClr val="040C28"/>
              </a:solidFill>
              <a:latin typeface="Avenir"/>
              <a:ea typeface="Avenir"/>
              <a:cs typeface="Avenir"/>
              <a:sym typeface="Avenir"/>
            </a:endParaRPr>
          </a:p>
          <a:p>
            <a:pPr indent="-349250" lvl="0" marL="457200" rtl="0" algn="l">
              <a:lnSpc>
                <a:spcPct val="115000"/>
              </a:lnSpc>
              <a:spcBef>
                <a:spcPts val="0"/>
              </a:spcBef>
              <a:spcAft>
                <a:spcPts val="0"/>
              </a:spcAft>
              <a:buClr>
                <a:srgbClr val="040C28"/>
              </a:buClr>
              <a:buSzPts val="1900"/>
              <a:buFont typeface="Avenir"/>
              <a:buChar char="●"/>
            </a:pPr>
            <a:r>
              <a:rPr b="1" lang="en" sz="2200">
                <a:solidFill>
                  <a:srgbClr val="040C28"/>
                </a:solidFill>
                <a:latin typeface="Avenir"/>
                <a:ea typeface="Avenir"/>
                <a:cs typeface="Avenir"/>
                <a:sym typeface="Avenir"/>
              </a:rPr>
              <a:t>P</a:t>
            </a:r>
            <a:r>
              <a:rPr lang="en" sz="1900">
                <a:solidFill>
                  <a:srgbClr val="040C28"/>
                </a:solidFill>
                <a:latin typeface="Avenir"/>
                <a:ea typeface="Avenir"/>
                <a:cs typeface="Avenir"/>
                <a:sym typeface="Avenir"/>
              </a:rPr>
              <a:t>rivacy/Protection (prevent unauthorized disclosure and adverse effects)</a:t>
            </a:r>
            <a:endParaRPr sz="1900">
              <a:solidFill>
                <a:srgbClr val="040C28"/>
              </a:solidFill>
              <a:latin typeface="Avenir"/>
              <a:ea typeface="Avenir"/>
              <a:cs typeface="Avenir"/>
              <a:sym typeface="Avenir"/>
            </a:endParaRPr>
          </a:p>
          <a:p>
            <a:pPr indent="0" lvl="0" marL="0" rtl="0" algn="l">
              <a:lnSpc>
                <a:spcPct val="115000"/>
              </a:lnSpc>
              <a:spcBef>
                <a:spcPts val="0"/>
              </a:spcBef>
              <a:spcAft>
                <a:spcPts val="0"/>
              </a:spcAft>
              <a:buNone/>
            </a:pPr>
            <a:r>
              <a:t/>
            </a:r>
            <a:endParaRPr sz="1900">
              <a:solidFill>
                <a:srgbClr val="040C28"/>
              </a:solidFill>
              <a:latin typeface="Avenir"/>
              <a:ea typeface="Avenir"/>
              <a:cs typeface="Avenir"/>
              <a:sym typeface="Avenir"/>
            </a:endParaRPr>
          </a:p>
          <a:p>
            <a:pPr indent="-349250" lvl="0" marL="457200" rtl="0" algn="l">
              <a:lnSpc>
                <a:spcPct val="115000"/>
              </a:lnSpc>
              <a:spcBef>
                <a:spcPts val="0"/>
              </a:spcBef>
              <a:spcAft>
                <a:spcPts val="0"/>
              </a:spcAft>
              <a:buClr>
                <a:srgbClr val="040C28"/>
              </a:buClr>
              <a:buSzPts val="1900"/>
              <a:buFont typeface="Avenir"/>
              <a:buChar char="●"/>
            </a:pPr>
            <a:r>
              <a:rPr b="1" lang="en" sz="2200">
                <a:solidFill>
                  <a:srgbClr val="040C28"/>
                </a:solidFill>
                <a:latin typeface="Avenir"/>
                <a:ea typeface="Avenir"/>
                <a:cs typeface="Avenir"/>
                <a:sym typeface="Avenir"/>
              </a:rPr>
              <a:t>I</a:t>
            </a:r>
            <a:r>
              <a:rPr lang="en" sz="1900">
                <a:solidFill>
                  <a:srgbClr val="040C28"/>
                </a:solidFill>
                <a:latin typeface="Avenir"/>
                <a:ea typeface="Avenir"/>
                <a:cs typeface="Avenir"/>
                <a:sym typeface="Avenir"/>
              </a:rPr>
              <a:t>ntegrity </a:t>
            </a:r>
            <a:r>
              <a:rPr lang="en" sz="1900">
                <a:solidFill>
                  <a:schemeClr val="dk1"/>
                </a:solidFill>
                <a:latin typeface="Avenir"/>
                <a:ea typeface="Avenir"/>
                <a:cs typeface="Avenir"/>
                <a:sym typeface="Avenir"/>
              </a:rPr>
              <a:t>(</a:t>
            </a:r>
            <a:r>
              <a:rPr lang="en" sz="1900">
                <a:solidFill>
                  <a:schemeClr val="dk1"/>
                </a:solidFill>
                <a:highlight>
                  <a:srgbClr val="FFFFFF"/>
                </a:highlight>
                <a:latin typeface="Avenir"/>
                <a:ea typeface="Avenir"/>
                <a:cs typeface="Avenir"/>
                <a:sym typeface="Avenir"/>
              </a:rPr>
              <a:t>trustworthiness, accuracy and consistency)</a:t>
            </a:r>
            <a:endParaRPr sz="2050">
              <a:solidFill>
                <a:srgbClr val="040C28"/>
              </a:solidFill>
              <a:latin typeface="Roboto"/>
              <a:ea typeface="Roboto"/>
              <a:cs typeface="Roboto"/>
              <a:sym typeface="Roboto"/>
            </a:endParaRPr>
          </a:p>
        </p:txBody>
      </p:sp>
      <p:sp>
        <p:nvSpPr>
          <p:cNvPr id="222" name="Google Shape;222;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5"/>
          <p:cNvSpPr txBox="1"/>
          <p:nvPr/>
        </p:nvSpPr>
        <p:spPr>
          <a:xfrm>
            <a:off x="444875" y="1199775"/>
            <a:ext cx="7196100" cy="4617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t/>
            </a:r>
            <a:endParaRPr sz="1800">
              <a:solidFill>
                <a:schemeClr val="dk1"/>
              </a:solidFill>
              <a:latin typeface="Avenir"/>
              <a:ea typeface="Avenir"/>
              <a:cs typeface="Avenir"/>
              <a:sym typeface="Avenir"/>
            </a:endParaRPr>
          </a:p>
        </p:txBody>
      </p:sp>
      <p:sp>
        <p:nvSpPr>
          <p:cNvPr id="228" name="Google Shape;228;p35"/>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p:txBody>
      </p:sp>
      <p:grpSp>
        <p:nvGrpSpPr>
          <p:cNvPr id="229" name="Google Shape;229;p35"/>
          <p:cNvGrpSpPr/>
          <p:nvPr/>
        </p:nvGrpSpPr>
        <p:grpSpPr>
          <a:xfrm>
            <a:off x="2865050" y="172825"/>
            <a:ext cx="4572851" cy="4570475"/>
            <a:chOff x="2401200" y="573025"/>
            <a:chExt cx="4572851" cy="4570475"/>
          </a:xfrm>
        </p:grpSpPr>
        <p:pic>
          <p:nvPicPr>
            <p:cNvPr id="230" name="Google Shape;230;p35"/>
            <p:cNvPicPr preferRelativeResize="0"/>
            <p:nvPr/>
          </p:nvPicPr>
          <p:blipFill>
            <a:blip r:embed="rId3">
              <a:alphaModFix/>
            </a:blip>
            <a:stretch>
              <a:fillRect/>
            </a:stretch>
          </p:blipFill>
          <p:spPr>
            <a:xfrm>
              <a:off x="2401200" y="573025"/>
              <a:ext cx="4572851" cy="4570475"/>
            </a:xfrm>
            <a:prstGeom prst="rect">
              <a:avLst/>
            </a:prstGeom>
            <a:noFill/>
            <a:ln>
              <a:noFill/>
            </a:ln>
          </p:spPr>
        </p:pic>
        <p:sp>
          <p:nvSpPr>
            <p:cNvPr id="231" name="Google Shape;231;p35"/>
            <p:cNvSpPr/>
            <p:nvPr/>
          </p:nvSpPr>
          <p:spPr>
            <a:xfrm>
              <a:off x="3942515" y="2161184"/>
              <a:ext cx="1441800" cy="1418400"/>
            </a:xfrm>
            <a:prstGeom prst="ellipse">
              <a:avLst/>
            </a:prstGeom>
            <a:solidFill>
              <a:srgbClr val="D1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5"/>
            <p:cNvSpPr txBox="1"/>
            <p:nvPr/>
          </p:nvSpPr>
          <p:spPr>
            <a:xfrm>
              <a:off x="3942525" y="2562575"/>
              <a:ext cx="1441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Avenir"/>
                  <a:ea typeface="Avenir"/>
                  <a:cs typeface="Avenir"/>
                  <a:sym typeface="Avenir"/>
                </a:rPr>
                <a:t>Ethically &amp; Responsibly</a:t>
              </a:r>
              <a:endParaRPr b="1">
                <a:latin typeface="Avenir"/>
                <a:ea typeface="Avenir"/>
                <a:cs typeface="Avenir"/>
                <a:sym typeface="Avenir"/>
              </a:endParaRPr>
            </a:p>
          </p:txBody>
        </p:sp>
      </p:grpSp>
      <p:sp>
        <p:nvSpPr>
          <p:cNvPr id="233" name="Google Shape;233;p35"/>
          <p:cNvSpPr txBox="1"/>
          <p:nvPr/>
        </p:nvSpPr>
        <p:spPr>
          <a:xfrm>
            <a:off x="0" y="4743300"/>
            <a:ext cx="9018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Avenir"/>
                <a:ea typeface="Avenir"/>
                <a:cs typeface="Avenir"/>
                <a:sym typeface="Avenir"/>
              </a:rPr>
              <a:t>Adapted from: </a:t>
            </a:r>
            <a:r>
              <a:rPr lang="en" sz="1200" u="sng">
                <a:solidFill>
                  <a:schemeClr val="hlink"/>
                </a:solidFill>
                <a:highlight>
                  <a:srgbClr val="FFFFFF"/>
                </a:highlight>
                <a:latin typeface="Avenir"/>
                <a:ea typeface="Avenir"/>
                <a:cs typeface="Avenir"/>
                <a:sym typeface="Avenir"/>
                <a:hlinkClick r:id="rId4"/>
              </a:rPr>
              <a:t>LMA Research Data Management Working Group</a:t>
            </a:r>
            <a:r>
              <a:rPr lang="en" sz="1200">
                <a:solidFill>
                  <a:schemeClr val="dk1"/>
                </a:solidFill>
                <a:highlight>
                  <a:srgbClr val="FFFFFF"/>
                </a:highlight>
                <a:latin typeface="Avenir"/>
                <a:ea typeface="Avenir"/>
                <a:cs typeface="Avenir"/>
                <a:sym typeface="Avenir"/>
              </a:rPr>
              <a:t> (2023)</a:t>
            </a:r>
            <a:endParaRPr sz="1200">
              <a:solidFill>
                <a:schemeClr val="dk1"/>
              </a:solidFill>
              <a:latin typeface="Avenir"/>
              <a:ea typeface="Avenir"/>
              <a:cs typeface="Avenir"/>
              <a:sym typeface="Avenir"/>
            </a:endParaRPr>
          </a:p>
        </p:txBody>
      </p:sp>
      <p:sp>
        <p:nvSpPr>
          <p:cNvPr id="234" name="Google Shape;234;p35"/>
          <p:cNvSpPr txBox="1"/>
          <p:nvPr/>
        </p:nvSpPr>
        <p:spPr>
          <a:xfrm>
            <a:off x="147975" y="1728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Data</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Management</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(Lifecycle)</a:t>
            </a:r>
            <a:endParaRPr b="1" sz="3200">
              <a:solidFill>
                <a:srgbClr val="004B83"/>
              </a:solidFill>
              <a:latin typeface="Century Gothic"/>
              <a:ea typeface="Century Gothic"/>
              <a:cs typeface="Century Gothic"/>
              <a:sym typeface="Century Gothic"/>
            </a:endParaRPr>
          </a:p>
        </p:txBody>
      </p:sp>
      <p:sp>
        <p:nvSpPr>
          <p:cNvPr id="235" name="Google Shape;235;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mph" presetID="8" presetSubtype="0">
                                  <p:stCondLst>
                                    <p:cond delay="0"/>
                                  </p:stCondLst>
                                  <p:childTnLst>
                                    <p:animRot by="-21600000">
                                      <p:cBhvr>
                                        <p:cTn dur="800" fill="hold"/>
                                        <p:tgtEl>
                                          <p:spTgt spid="229"/>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36"/>
          <p:cNvPicPr preferRelativeResize="0"/>
          <p:nvPr/>
        </p:nvPicPr>
        <p:blipFill>
          <a:blip r:embed="rId3">
            <a:alphaModFix/>
          </a:blip>
          <a:stretch>
            <a:fillRect/>
          </a:stretch>
        </p:blipFill>
        <p:spPr>
          <a:xfrm>
            <a:off x="411057" y="740125"/>
            <a:ext cx="2558378" cy="2686855"/>
          </a:xfrm>
          <a:prstGeom prst="rect">
            <a:avLst/>
          </a:prstGeom>
          <a:noFill/>
          <a:ln>
            <a:noFill/>
          </a:ln>
        </p:spPr>
      </p:pic>
      <p:sp>
        <p:nvSpPr>
          <p:cNvPr id="241" name="Google Shape;241;p36"/>
          <p:cNvSpPr txBox="1"/>
          <p:nvPr/>
        </p:nvSpPr>
        <p:spPr>
          <a:xfrm>
            <a:off x="311700" y="953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Potential DM Issues</a:t>
            </a:r>
            <a:endParaRPr b="1" sz="3200">
              <a:solidFill>
                <a:srgbClr val="004B83"/>
              </a:solidFill>
              <a:latin typeface="Century Gothic"/>
              <a:ea typeface="Century Gothic"/>
              <a:cs typeface="Century Gothic"/>
              <a:sym typeface="Century Gothic"/>
            </a:endParaRPr>
          </a:p>
        </p:txBody>
      </p:sp>
      <p:sp>
        <p:nvSpPr>
          <p:cNvPr id="242" name="Google Shape;242;p36"/>
          <p:cNvSpPr txBox="1"/>
          <p:nvPr/>
        </p:nvSpPr>
        <p:spPr>
          <a:xfrm>
            <a:off x="3726225" y="1771900"/>
            <a:ext cx="4624200" cy="260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l">
              <a:spcBef>
                <a:spcPts val="0"/>
              </a:spcBef>
              <a:spcAft>
                <a:spcPts val="0"/>
              </a:spcAft>
              <a:buNone/>
            </a:pPr>
            <a:r>
              <a:rPr b="1" lang="en" sz="2000" u="sng">
                <a:latin typeface="Avenir"/>
                <a:ea typeface="Avenir"/>
                <a:cs typeface="Avenir"/>
                <a:sym typeface="Avenir"/>
              </a:rPr>
              <a:t>Causing or Perpetuating</a:t>
            </a:r>
            <a:r>
              <a:rPr b="1" lang="en" sz="2000" u="sng">
                <a:latin typeface="Avenir"/>
                <a:ea typeface="Avenir"/>
                <a:cs typeface="Avenir"/>
                <a:sym typeface="Avenir"/>
              </a:rPr>
              <a:t> Harm or Injustice</a:t>
            </a:r>
            <a:endParaRPr b="1" sz="2000" u="sng">
              <a:latin typeface="Avenir"/>
              <a:ea typeface="Avenir"/>
              <a:cs typeface="Avenir"/>
              <a:sym typeface="Avenir"/>
            </a:endParaRPr>
          </a:p>
          <a:p>
            <a:pPr indent="0" lvl="0" marL="0" rtl="0" algn="l">
              <a:spcBef>
                <a:spcPts val="0"/>
              </a:spcBef>
              <a:spcAft>
                <a:spcPts val="0"/>
              </a:spcAft>
              <a:buNone/>
            </a:pPr>
            <a:r>
              <a:t/>
            </a:r>
            <a:endParaRPr b="1" sz="1900">
              <a:latin typeface="Avenir"/>
              <a:ea typeface="Avenir"/>
              <a:cs typeface="Avenir"/>
              <a:sym typeface="Avenir"/>
            </a:endParaRPr>
          </a:p>
          <a:p>
            <a:pPr indent="0" lvl="0" marL="0" rtl="0" algn="l">
              <a:spcBef>
                <a:spcPts val="0"/>
              </a:spcBef>
              <a:spcAft>
                <a:spcPts val="0"/>
              </a:spcAft>
              <a:buNone/>
            </a:pPr>
            <a:r>
              <a:rPr lang="en">
                <a:solidFill>
                  <a:schemeClr val="dk1"/>
                </a:solidFill>
                <a:latin typeface="Avenir"/>
                <a:ea typeface="Avenir"/>
                <a:cs typeface="Avenir"/>
                <a:sym typeface="Avenir"/>
              </a:rPr>
              <a:t>N</a:t>
            </a:r>
            <a:r>
              <a:rPr lang="en">
                <a:solidFill>
                  <a:schemeClr val="dk1"/>
                </a:solidFill>
                <a:latin typeface="Avenir"/>
                <a:ea typeface="Avenir"/>
                <a:cs typeface="Avenir"/>
                <a:sym typeface="Avenir"/>
              </a:rPr>
              <a:t>egative direct or indirect impact on individuals, </a:t>
            </a:r>
            <a:r>
              <a:rPr lang="en">
                <a:solidFill>
                  <a:schemeClr val="dk1"/>
                </a:solidFill>
                <a:latin typeface="Avenir"/>
                <a:ea typeface="Avenir"/>
                <a:cs typeface="Avenir"/>
                <a:sym typeface="Avenir"/>
              </a:rPr>
              <a:t>groups</a:t>
            </a:r>
            <a:r>
              <a:rPr lang="en">
                <a:solidFill>
                  <a:schemeClr val="dk1"/>
                </a:solidFill>
                <a:latin typeface="Avenir"/>
                <a:ea typeface="Avenir"/>
                <a:cs typeface="Avenir"/>
                <a:sym typeface="Avenir"/>
              </a:rPr>
              <a:t> or communities due to t</a:t>
            </a:r>
            <a:r>
              <a:rPr lang="en">
                <a:solidFill>
                  <a:schemeClr val="dk1"/>
                </a:solidFill>
                <a:highlight>
                  <a:srgbClr val="FAFAFA"/>
                </a:highlight>
                <a:latin typeface="Avenir"/>
                <a:ea typeface="Avenir"/>
                <a:cs typeface="Avenir"/>
                <a:sym typeface="Avenir"/>
              </a:rPr>
              <a:t>h</a:t>
            </a:r>
            <a:r>
              <a:rPr lang="en">
                <a:solidFill>
                  <a:schemeClr val="dk1"/>
                </a:solidFill>
                <a:latin typeface="Avenir"/>
                <a:ea typeface="Avenir"/>
                <a:cs typeface="Avenir"/>
                <a:sym typeface="Avenir"/>
              </a:rPr>
              <a:t>e lack of diversity and representation, existence of bias (unjustifiable concentration on a particular side), lack of cultural sensitivity, or unfairness (discriminating treatment</a:t>
            </a:r>
            <a:r>
              <a:rPr lang="en">
                <a:solidFill>
                  <a:schemeClr val="dk1"/>
                </a:solidFill>
                <a:latin typeface="Avenir"/>
                <a:ea typeface="Avenir"/>
                <a:cs typeface="Avenir"/>
                <a:sym typeface="Avenir"/>
              </a:rPr>
              <a:t> of data and people) present in the data.</a:t>
            </a:r>
            <a:endParaRPr b="1">
              <a:solidFill>
                <a:schemeClr val="dk1"/>
              </a:solidFill>
              <a:latin typeface="Avenir"/>
              <a:ea typeface="Avenir"/>
              <a:cs typeface="Avenir"/>
              <a:sym typeface="Avenir"/>
            </a:endParaRPr>
          </a:p>
        </p:txBody>
      </p:sp>
      <p:pic>
        <p:nvPicPr>
          <p:cNvPr id="243" name="Google Shape;243;p36"/>
          <p:cNvPicPr preferRelativeResize="0"/>
          <p:nvPr/>
        </p:nvPicPr>
        <p:blipFill>
          <a:blip r:embed="rId4">
            <a:alphaModFix/>
          </a:blip>
          <a:stretch>
            <a:fillRect/>
          </a:stretch>
        </p:blipFill>
        <p:spPr>
          <a:xfrm>
            <a:off x="516845" y="1846587"/>
            <a:ext cx="2692405" cy="3296913"/>
          </a:xfrm>
          <a:prstGeom prst="rect">
            <a:avLst/>
          </a:prstGeom>
          <a:noFill/>
          <a:ln>
            <a:noFill/>
          </a:ln>
        </p:spPr>
      </p:pic>
      <p:sp>
        <p:nvSpPr>
          <p:cNvPr id="244" name="Google Shape;244;p36"/>
          <p:cNvSpPr/>
          <p:nvPr/>
        </p:nvSpPr>
        <p:spPr>
          <a:xfrm>
            <a:off x="311713" y="2616655"/>
            <a:ext cx="1058700" cy="945000"/>
          </a:xfrm>
          <a:prstGeom prst="ellipse">
            <a:avLst/>
          </a:prstGeom>
          <a:solidFill>
            <a:srgbClr val="D1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6"/>
          <p:cNvSpPr txBox="1"/>
          <p:nvPr/>
        </p:nvSpPr>
        <p:spPr>
          <a:xfrm rot="20503">
            <a:off x="312741" y="2838157"/>
            <a:ext cx="1056319" cy="461705"/>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900">
                <a:latin typeface="Avenir"/>
                <a:ea typeface="Avenir"/>
                <a:cs typeface="Avenir"/>
                <a:sym typeface="Avenir"/>
              </a:rPr>
              <a:t>Ethically &amp; Responsibly</a:t>
            </a:r>
            <a:endParaRPr b="1" sz="900">
              <a:latin typeface="Avenir"/>
              <a:ea typeface="Avenir"/>
              <a:cs typeface="Avenir"/>
              <a:sym typeface="Avenir"/>
            </a:endParaRPr>
          </a:p>
        </p:txBody>
      </p:sp>
      <p:sp>
        <p:nvSpPr>
          <p:cNvPr id="246" name="Google Shape;246;p36"/>
          <p:cNvSpPr txBox="1"/>
          <p:nvPr/>
        </p:nvSpPr>
        <p:spPr>
          <a:xfrm>
            <a:off x="3868400" y="3640075"/>
            <a:ext cx="413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highlight>
                <a:srgbClr val="D1D5DB"/>
              </a:highlight>
              <a:latin typeface="Avenir"/>
              <a:ea typeface="Avenir"/>
              <a:cs typeface="Avenir"/>
              <a:sym typeface="Avenir"/>
            </a:endParaRPr>
          </a:p>
        </p:txBody>
      </p:sp>
      <p:sp>
        <p:nvSpPr>
          <p:cNvPr id="247" name="Google Shape;247;p36"/>
          <p:cNvSpPr txBox="1"/>
          <p:nvPr/>
        </p:nvSpPr>
        <p:spPr>
          <a:xfrm>
            <a:off x="3726225" y="940600"/>
            <a:ext cx="4846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1C4587"/>
                </a:solidFill>
                <a:latin typeface="Century Gothic"/>
                <a:ea typeface="Century Gothic"/>
                <a:cs typeface="Century Gothic"/>
                <a:sym typeface="Century Gothic"/>
              </a:rPr>
              <a:t>PLAN &amp; DESIGN</a:t>
            </a:r>
            <a:endParaRPr b="1">
              <a:solidFill>
                <a:srgbClr val="0B7743"/>
              </a:solidFill>
              <a:latin typeface="Century Gothic"/>
              <a:ea typeface="Century Gothic"/>
              <a:cs typeface="Century Gothic"/>
              <a:sym typeface="Century Gothic"/>
            </a:endParaRPr>
          </a:p>
          <a:p>
            <a:pPr indent="0" lvl="0" marL="0" rtl="0" algn="l">
              <a:spcBef>
                <a:spcPts val="0"/>
              </a:spcBef>
              <a:spcAft>
                <a:spcPts val="0"/>
              </a:spcAft>
              <a:buNone/>
            </a:pPr>
            <a:r>
              <a:rPr b="1" lang="en">
                <a:solidFill>
                  <a:srgbClr val="0B7743"/>
                </a:solidFill>
                <a:latin typeface="Century Gothic"/>
                <a:ea typeface="Century Gothic"/>
                <a:cs typeface="Century Gothic"/>
                <a:sym typeface="Century Gothic"/>
              </a:rPr>
              <a:t>COLLECT &amp; CREATE</a:t>
            </a:r>
            <a:endParaRPr b="1">
              <a:solidFill>
                <a:srgbClr val="0B7743"/>
              </a:solidFill>
              <a:latin typeface="Century Gothic"/>
              <a:ea typeface="Century Gothic"/>
              <a:cs typeface="Century Gothic"/>
              <a:sym typeface="Century Gothic"/>
            </a:endParaRPr>
          </a:p>
          <a:p>
            <a:pPr indent="0" lvl="0" marL="0" rtl="0" algn="l">
              <a:spcBef>
                <a:spcPts val="0"/>
              </a:spcBef>
              <a:spcAft>
                <a:spcPts val="0"/>
              </a:spcAft>
              <a:buNone/>
            </a:pPr>
            <a:r>
              <a:rPr b="1" lang="en">
                <a:solidFill>
                  <a:srgbClr val="085631"/>
                </a:solidFill>
                <a:latin typeface="Century Gothic"/>
                <a:ea typeface="Century Gothic"/>
                <a:cs typeface="Century Gothic"/>
                <a:sym typeface="Century Gothic"/>
              </a:rPr>
              <a:t>ANALYZE &amp; COLLABORATE</a:t>
            </a:r>
            <a:endParaRPr b="1">
              <a:solidFill>
                <a:srgbClr val="085631"/>
              </a:solidFill>
              <a:latin typeface="Century Gothic"/>
              <a:ea typeface="Century Gothic"/>
              <a:cs typeface="Century Gothic"/>
              <a:sym typeface="Century Gothic"/>
            </a:endParaRPr>
          </a:p>
        </p:txBody>
      </p:sp>
      <p:sp>
        <p:nvSpPr>
          <p:cNvPr id="248" name="Google Shape;248;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7"/>
          <p:cNvSpPr txBox="1"/>
          <p:nvPr>
            <p:ph type="title"/>
          </p:nvPr>
        </p:nvSpPr>
        <p:spPr>
          <a:xfrm>
            <a:off x="240550" y="1783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t/>
            </a:r>
            <a:endParaRPr b="1" sz="2644">
              <a:solidFill>
                <a:srgbClr val="FEBC11"/>
              </a:solidFill>
              <a:latin typeface="Century Gothic"/>
              <a:ea typeface="Century Gothic"/>
              <a:cs typeface="Century Gothic"/>
              <a:sym typeface="Century Gothic"/>
            </a:endParaRPr>
          </a:p>
        </p:txBody>
      </p:sp>
      <p:sp>
        <p:nvSpPr>
          <p:cNvPr id="254" name="Google Shape;254;p37"/>
          <p:cNvSpPr txBox="1"/>
          <p:nvPr>
            <p:ph type="title"/>
          </p:nvPr>
        </p:nvSpPr>
        <p:spPr>
          <a:xfrm>
            <a:off x="240550" y="1783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t/>
            </a:r>
            <a:endParaRPr b="1" sz="32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t/>
            </a:r>
            <a:endParaRPr b="1" sz="2644">
              <a:solidFill>
                <a:srgbClr val="FEBC11"/>
              </a:solidFill>
              <a:latin typeface="Century Gothic"/>
              <a:ea typeface="Century Gothic"/>
              <a:cs typeface="Century Gothic"/>
              <a:sym typeface="Century Gothic"/>
            </a:endParaRPr>
          </a:p>
        </p:txBody>
      </p:sp>
      <p:sp>
        <p:nvSpPr>
          <p:cNvPr id="255" name="Google Shape;255;p37"/>
          <p:cNvSpPr txBox="1"/>
          <p:nvPr/>
        </p:nvSpPr>
        <p:spPr>
          <a:xfrm>
            <a:off x="2123750" y="1481875"/>
            <a:ext cx="12276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56" name="Google Shape;256;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57" name="Google Shape;257;p37"/>
          <p:cNvSpPr txBox="1"/>
          <p:nvPr/>
        </p:nvSpPr>
        <p:spPr>
          <a:xfrm>
            <a:off x="5540200" y="4774200"/>
            <a:ext cx="3365400" cy="3540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rPr lang="en" sz="1100">
                <a:solidFill>
                  <a:srgbClr val="040C28"/>
                </a:solidFill>
                <a:latin typeface="Avenir"/>
                <a:ea typeface="Avenir"/>
                <a:cs typeface="Avenir"/>
                <a:sym typeface="Avenir"/>
              </a:rPr>
              <a:t>Traxler</a:t>
            </a:r>
            <a:r>
              <a:rPr lang="en" sz="1100">
                <a:solidFill>
                  <a:srgbClr val="202124"/>
                </a:solidFill>
                <a:highlight>
                  <a:srgbClr val="FFFFFF"/>
                </a:highlight>
                <a:latin typeface="Avenir"/>
                <a:ea typeface="Avenir"/>
                <a:cs typeface="Avenir"/>
                <a:sym typeface="Avenir"/>
              </a:rPr>
              <a:t> (1976), “Climb that tree”</a:t>
            </a:r>
            <a:endParaRPr sz="1000">
              <a:latin typeface="Avenir"/>
              <a:ea typeface="Avenir"/>
              <a:cs typeface="Avenir"/>
              <a:sym typeface="Avenir"/>
            </a:endParaRPr>
          </a:p>
        </p:txBody>
      </p:sp>
      <p:pic>
        <p:nvPicPr>
          <p:cNvPr id="258" name="Google Shape;258;p37"/>
          <p:cNvPicPr preferRelativeResize="0"/>
          <p:nvPr/>
        </p:nvPicPr>
        <p:blipFill>
          <a:blip r:embed="rId3">
            <a:alphaModFix/>
          </a:blip>
          <a:stretch>
            <a:fillRect/>
          </a:stretch>
        </p:blipFill>
        <p:spPr>
          <a:xfrm>
            <a:off x="1742750" y="816013"/>
            <a:ext cx="5516205" cy="3810187"/>
          </a:xfrm>
          <a:prstGeom prst="rect">
            <a:avLst/>
          </a:prstGeom>
          <a:noFill/>
          <a:ln>
            <a:noFill/>
          </a:ln>
        </p:spPr>
      </p:pic>
      <p:sp>
        <p:nvSpPr>
          <p:cNvPr id="259" name="Google Shape;259;p37"/>
          <p:cNvSpPr txBox="1"/>
          <p:nvPr/>
        </p:nvSpPr>
        <p:spPr>
          <a:xfrm>
            <a:off x="311700" y="953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200">
                <a:solidFill>
                  <a:srgbClr val="004B83"/>
                </a:solidFill>
                <a:latin typeface="Century Gothic"/>
                <a:ea typeface="Century Gothic"/>
                <a:cs typeface="Century Gothic"/>
                <a:sym typeface="Century Gothic"/>
              </a:rPr>
              <a:t>Fairness, Bias &amp; Adverse Impact</a:t>
            </a:r>
            <a:endParaRPr b="1" sz="3200">
              <a:solidFill>
                <a:srgbClr val="004B83"/>
              </a:solidFill>
              <a:latin typeface="Century Gothic"/>
              <a:ea typeface="Century Gothic"/>
              <a:cs typeface="Century Gothic"/>
              <a:sym typeface="Century Gothic"/>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C Santa Barbara Theme">
  <a:themeElements>
    <a:clrScheme name="UC Santa Barbara">
      <a:dk1>
        <a:srgbClr val="000000"/>
      </a:dk1>
      <a:lt1>
        <a:srgbClr val="FFFFFF"/>
      </a:lt1>
      <a:dk2>
        <a:srgbClr val="003660"/>
      </a:dk2>
      <a:lt2>
        <a:srgbClr val="FEBC11"/>
      </a:lt2>
      <a:accent1>
        <a:srgbClr val="04859B"/>
      </a:accent1>
      <a:accent2>
        <a:srgbClr val="798D38"/>
      </a:accent2>
      <a:accent3>
        <a:srgbClr val="0BA89A"/>
      </a:accent3>
      <a:accent4>
        <a:srgbClr val="EF5645"/>
      </a:accent4>
      <a:accent5>
        <a:srgbClr val="9CBEBE"/>
      </a:accent5>
      <a:accent6>
        <a:srgbClr val="DCD6CC"/>
      </a:accent6>
      <a:hlink>
        <a:srgbClr val="07518C"/>
      </a:hlink>
      <a:folHlink>
        <a:srgbClr val="A1AFB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